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theme/theme6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charts/chart2.xml" ContentType="application/vnd.openxmlformats-officedocument.drawingml.chart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charts/chart5.xml" ContentType="application/vnd.openxmlformats-officedocument.drawingml.chart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charts/chart6.xml" ContentType="application/vnd.openxmlformats-officedocument.drawingml.chart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7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8.xml" ContentType="application/vnd.openxmlformats-officedocument.presentationml.notesSlide+xml"/>
  <Override PartName="/ppt/tags/tag73.xml" ContentType="application/vnd.openxmlformats-officedocument.presentationml.tags+xml"/>
  <Override PartName="/ppt/notesSlides/notesSlide9.xml" ContentType="application/vnd.openxmlformats-officedocument.presentationml.notesSlide+xml"/>
  <Override PartName="/ppt/tags/tag74.xml" ContentType="application/vnd.openxmlformats-officedocument.presentationml.tags+xml"/>
  <Override PartName="/ppt/notesSlides/notesSlide10.xml" ContentType="application/vnd.openxmlformats-officedocument.presentationml.notesSlide+xml"/>
  <Override PartName="/ppt/tags/tag75.xml" ContentType="application/vnd.openxmlformats-officedocument.presentationml.tags+xml"/>
  <Override PartName="/ppt/notesSlides/notesSlide11.xml" ContentType="application/vnd.openxmlformats-officedocument.presentationml.notesSlide+xml"/>
  <Override PartName="/ppt/tags/tag7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7.xml" ContentType="application/vnd.openxmlformats-officedocument.presentationml.tags+xml"/>
  <Override PartName="/ppt/notesSlides/notesSlide17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1.xml" ContentType="application/vnd.openxmlformats-officedocument.presentationml.tags+xml"/>
  <Override PartName="/ppt/notesSlides/notesSlide22.xml" ContentType="application/vnd.openxmlformats-officedocument.presentationml.notesSlide+xml"/>
  <Override PartName="/ppt/tags/tag82.xml" ContentType="application/vnd.openxmlformats-officedocument.presentationml.tags+xml"/>
  <Override PartName="/ppt/notesSlides/notesSlide23.xml" ContentType="application/vnd.openxmlformats-officedocument.presentationml.notesSlide+xml"/>
  <Override PartName="/ppt/tags/tag8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  <p:sldMasterId id="2147483718" r:id="rId2"/>
    <p:sldMasterId id="2147483706" r:id="rId3"/>
    <p:sldMasterId id="2147483694" r:id="rId4"/>
    <p:sldMasterId id="2147483682" r:id="rId5"/>
  </p:sldMasterIdLst>
  <p:notesMasterIdLst>
    <p:notesMasterId r:id="rId46"/>
  </p:notesMasterIdLst>
  <p:sldIdLst>
    <p:sldId id="457" r:id="rId6"/>
    <p:sldId id="374" r:id="rId7"/>
    <p:sldId id="450" r:id="rId8"/>
    <p:sldId id="375" r:id="rId9"/>
    <p:sldId id="500" r:id="rId10"/>
    <p:sldId id="511" r:id="rId11"/>
    <p:sldId id="519" r:id="rId12"/>
    <p:sldId id="517" r:id="rId13"/>
    <p:sldId id="537" r:id="rId14"/>
    <p:sldId id="520" r:id="rId15"/>
    <p:sldId id="528" r:id="rId16"/>
    <p:sldId id="503" r:id="rId17"/>
    <p:sldId id="536" r:id="rId18"/>
    <p:sldId id="461" r:id="rId19"/>
    <p:sldId id="505" r:id="rId20"/>
    <p:sldId id="508" r:id="rId21"/>
    <p:sldId id="509" r:id="rId22"/>
    <p:sldId id="510" r:id="rId23"/>
    <p:sldId id="460" r:id="rId24"/>
    <p:sldId id="524" r:id="rId25"/>
    <p:sldId id="529" r:id="rId26"/>
    <p:sldId id="533" r:id="rId27"/>
    <p:sldId id="534" r:id="rId28"/>
    <p:sldId id="530" r:id="rId29"/>
    <p:sldId id="486" r:id="rId30"/>
    <p:sldId id="556" r:id="rId31"/>
    <p:sldId id="449" r:id="rId32"/>
    <p:sldId id="544" r:id="rId33"/>
    <p:sldId id="548" r:id="rId34"/>
    <p:sldId id="549" r:id="rId35"/>
    <p:sldId id="543" r:id="rId36"/>
    <p:sldId id="545" r:id="rId37"/>
    <p:sldId id="546" r:id="rId38"/>
    <p:sldId id="547" r:id="rId39"/>
    <p:sldId id="550" r:id="rId40"/>
    <p:sldId id="551" r:id="rId41"/>
    <p:sldId id="552" r:id="rId42"/>
    <p:sldId id="553" r:id="rId43"/>
    <p:sldId id="554" r:id="rId44"/>
    <p:sldId id="555" r:id="rId45"/>
  </p:sldIdLst>
  <p:sldSz cx="9144000" cy="5143500" type="screen16x9"/>
  <p:notesSz cx="6858000" cy="9144000"/>
  <p:embeddedFontLst>
    <p:embeddedFont>
      <p:font typeface="Alata" pitchFamily="2" charset="77"/>
      <p:regular r:id="rId47"/>
    </p:embeddedFont>
    <p:embeddedFont>
      <p:font typeface="Anaheim" panose="020B0604020202020204" pitchFamily="34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alibri Light" panose="020F0302020204030204" pitchFamily="34" charset="0"/>
      <p:regular r:id="rId53"/>
      <p:italic r:id="rId54"/>
    </p:embeddedFon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Montserrat" pitchFamily="2" charset="77"/>
      <p:regular r:id="rId59"/>
      <p:bold r:id="rId60"/>
      <p:italic r:id="rId61"/>
      <p:boldItalic r:id="rId62"/>
    </p:embeddedFont>
    <p:embeddedFont>
      <p:font typeface="Roboto Condensed Light" panose="02000000000000000000" pitchFamily="2" charset="0"/>
      <p:regular r:id="rId63"/>
      <p:italic r:id="rId64"/>
    </p:embeddedFont>
  </p:embeddedFontLst>
  <p:custDataLst>
    <p:tags r:id="rId6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reyan Datta Chakraborty" initials="SDC" lastIdx="4" clrIdx="0">
    <p:extLst>
      <p:ext uri="{19B8F6BF-5375-455C-9EA6-DF929625EA0E}">
        <p15:presenceInfo xmlns:p15="http://schemas.microsoft.com/office/powerpoint/2012/main" userId="S::shreyan.datta_chakraborty@okstate.edu::8e16d80f-77aa-4ba5-b0e9-232e8980a1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0066FF"/>
    <a:srgbClr val="3399FF"/>
    <a:srgbClr val="0099FF"/>
    <a:srgbClr val="00CCFF"/>
    <a:srgbClr val="D1E3BC"/>
    <a:srgbClr val="FFFFFF"/>
    <a:srgbClr val="E6F1DF"/>
    <a:srgbClr val="C2DDAF"/>
    <a:srgbClr val="EC6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AE76F-39ED-44F9-A2C9-2B604E032108}" v="4723" dt="2024-02-22T04:31:48.305"/>
    <p1510:client id="{891A2EA2-6B19-1B4B-9CD8-8972521335B3}" v="1137" dt="2024-02-22T03:09:18.704"/>
    <p1510:client id="{A0510E65-5BDC-44BD-87BC-D102F3AD5980}" v="59822" dt="2024-02-22T04:40:13.053"/>
    <p1510:client id="{D8233EAA-493F-449F-AA2F-ED057A35EAA8}" v="40285" dt="2024-02-22T04:48:40.799"/>
  </p1510:revLst>
</p1510:revInfo>
</file>

<file path=ppt/tableStyles.xml><?xml version="1.0" encoding="utf-8"?>
<a:tblStyleLst xmlns:a="http://schemas.openxmlformats.org/drawingml/2006/main" def="{3C5361E7-DA70-4391-9E19-CDB0772468EE}">
  <a:tblStyle styleId="{3C5361E7-DA70-4391-9E19-CDB0772468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3"/>
  </p:normalViewPr>
  <p:slideViewPr>
    <p:cSldViewPr snapToGrid="0">
      <p:cViewPr varScale="1">
        <p:scale>
          <a:sx n="131" d="100"/>
          <a:sy n="131" d="100"/>
        </p:scale>
        <p:origin x="9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5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3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4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1E0-4E21-B495-049247CBAE94}"/>
                </c:ext>
              </c:extLst>
            </c:dLbl>
            <c:dLbl>
              <c:idx val="1"/>
              <c:layout>
                <c:manualLayout>
                  <c:x val="2.7688082178968726E-3"/>
                  <c:y val="-4.7845656708367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1E0-4E21-B495-049247CBAE9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1E0-4E21-B495-049247CBAE94}"/>
                </c:ext>
              </c:extLst>
            </c:dLbl>
            <c:dLbl>
              <c:idx val="3"/>
              <c:layout>
                <c:manualLayout>
                  <c:x val="-4.1531589079263249E-2"/>
                  <c:y val="-9.0624999999999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1E0-4E21-B495-049247CBAE94}"/>
                </c:ext>
              </c:extLst>
            </c:dLbl>
            <c:dLbl>
              <c:idx val="4"/>
              <c:layout>
                <c:manualLayout>
                  <c:x val="-5.5375452105684269E-3"/>
                  <c:y val="-0.181249999999999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1E0-4E21-B495-049247CBAE9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1E0-4E21-B495-049247CBAE94}"/>
                </c:ext>
              </c:extLst>
            </c:dLbl>
            <c:dLbl>
              <c:idx val="6"/>
              <c:layout>
                <c:manualLayout>
                  <c:x val="0"/>
                  <c:y val="-0.228124999999999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1E0-4E21-B495-049247CBAE9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1E0-4E21-B495-049247CBAE94}"/>
                </c:ext>
              </c:extLst>
            </c:dLbl>
            <c:dLbl>
              <c:idx val="8"/>
              <c:layout>
                <c:manualLayout>
                  <c:x val="-5.5375452105684269E-3"/>
                  <c:y val="-0.2875000000000000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1E0-4E21-B495-049247CBAE94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1E0-4E21-B495-049247CBAE94}"/>
                </c:ext>
              </c:extLst>
            </c:dLbl>
            <c:dLbl>
              <c:idx val="10"/>
              <c:layout>
                <c:manualLayout>
                  <c:x val="-4.7069134289831727E-2"/>
                  <c:y val="-0.37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1E0-4E21-B495-049247CBA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Sheet1!$A$2:$A$12</c:f>
              <c:numCache>
                <c:formatCode>0.0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0.45</c:v>
                </c:pt>
                <c:pt idx="1">
                  <c:v>0.17</c:v>
                </c:pt>
                <c:pt idx="2">
                  <c:v>0.44</c:v>
                </c:pt>
                <c:pt idx="3">
                  <c:v>0.92</c:v>
                </c:pt>
                <c:pt idx="4">
                  <c:v>1.99</c:v>
                </c:pt>
                <c:pt idx="5">
                  <c:v>1.92</c:v>
                </c:pt>
                <c:pt idx="6">
                  <c:v>2.5</c:v>
                </c:pt>
                <c:pt idx="7">
                  <c:v>2.4700000000000002</c:v>
                </c:pt>
                <c:pt idx="8">
                  <c:v>3.29</c:v>
                </c:pt>
                <c:pt idx="9">
                  <c:v>3.33</c:v>
                </c:pt>
                <c:pt idx="10">
                  <c:v>4.49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E0-4E21-B495-049247CBA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308793824"/>
        <c:axId val="863390208"/>
      </c:areaChart>
      <c:catAx>
        <c:axId val="1308793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Perceived Collaborative Quotient1</a:t>
                </a:r>
              </a:p>
            </c:rich>
          </c:tx>
          <c:layout>
            <c:manualLayout>
              <c:xMode val="edge"/>
              <c:yMode val="edge"/>
              <c:x val="0.20463250793759591"/>
              <c:y val="0.933494482847451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accent3">
                      <a:lumMod val="50000"/>
                    </a:schemeClr>
                  </a:solidFill>
                  <a:latin typeface="Montserrat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863390208"/>
        <c:crosses val="autoZero"/>
        <c:auto val="1"/>
        <c:lblAlgn val="ctr"/>
        <c:lblOffset val="100"/>
        <c:noMultiLvlLbl val="0"/>
      </c:catAx>
      <c:valAx>
        <c:axId val="86339020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Perceived Productivity Quotient*</a:t>
                </a:r>
              </a:p>
            </c:rich>
          </c:tx>
          <c:layout>
            <c:manualLayout>
              <c:xMode val="edge"/>
              <c:yMode val="edge"/>
              <c:x val="3.2973249866873749E-3"/>
              <c:y val="7.030784423167747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accent3">
                      <a:lumMod val="50000"/>
                    </a:schemeClr>
                  </a:solidFill>
                  <a:latin typeface="Montserrat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130879382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accent3">
              <a:lumMod val="50000"/>
            </a:schemeClr>
          </a:solidFill>
          <a:latin typeface="Montserrat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5640138408304492E-2"/>
          <c:y val="8.9388696655132646E-2"/>
          <c:w val="0.89936562860438296"/>
          <c:h val="0.8212226066897346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4F31-4BEB-9B30-8B0EE0CE1C67}"/>
                </c:ext>
              </c:extLst>
            </c:dLbl>
            <c:dLbl>
              <c:idx val="1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4F31-4BEB-9B30-8B0EE0CE1C67}"/>
                </c:ext>
              </c:extLst>
            </c:dLbl>
            <c:dLbl>
              <c:idx val="2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4F31-4BEB-9B30-8B0EE0CE1C67}"/>
                </c:ext>
              </c:extLst>
            </c:dLbl>
            <c:dLbl>
              <c:idx val="3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4F31-4BEB-9B30-8B0EE0CE1C67}"/>
                </c:ext>
              </c:extLst>
            </c:dLbl>
            <c:dLbl>
              <c:idx val="4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Arial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4F31-4BEB-9B30-8B0EE0CE1C6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>
                  <c:v>119</c:v>
                </c:pt>
                <c:pt idx="1">
                  <c:v>121</c:v>
                </c:pt>
                <c:pt idx="2">
                  <c:v>151</c:v>
                </c:pt>
                <c:pt idx="3">
                  <c:v>108</c:v>
                </c:pt>
                <c:pt idx="4">
                  <c:v>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F31-4BEB-9B30-8B0EE0CE1C6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4F31-4BEB-9B30-8B0EE0CE1C67}"/>
                </c:ext>
              </c:extLst>
            </c:dLbl>
            <c:dLbl>
              <c:idx val="1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4F31-4BEB-9B30-8B0EE0CE1C67}"/>
                </c:ext>
              </c:extLst>
            </c:dLbl>
            <c:dLbl>
              <c:idx val="2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4F31-4BEB-9B30-8B0EE0CE1C67}"/>
                </c:ext>
              </c:extLst>
            </c:dLbl>
            <c:dLbl>
              <c:idx val="3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4F31-4BEB-9B30-8B0EE0CE1C67}"/>
                </c:ext>
              </c:extLst>
            </c:dLbl>
            <c:dLbl>
              <c:idx val="4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4F31-4BEB-9B30-8B0EE0CE1C6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Sheet1!$A$2:$E$2</c:f>
              <c:numCache>
                <c:formatCode>General</c:formatCode>
                <c:ptCount val="5"/>
                <c:pt idx="0">
                  <c:v>50</c:v>
                </c:pt>
                <c:pt idx="1">
                  <c:v>47</c:v>
                </c:pt>
                <c:pt idx="2">
                  <c:v>74</c:v>
                </c:pt>
                <c:pt idx="3">
                  <c:v>99</c:v>
                </c:pt>
                <c:pt idx="4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4F31-4BEB-9B30-8B0EE0CE1C67}"/>
            </c:ext>
          </c:extLst>
        </c:ser>
        <c:ser>
          <c:idx val="2"/>
          <c:order val="2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4F31-4BEB-9B30-8B0EE0CE1C67}"/>
                </c:ext>
              </c:extLst>
            </c:dLbl>
            <c:dLbl>
              <c:idx val="1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4F31-4BEB-9B30-8B0EE0CE1C67}"/>
                </c:ext>
              </c:extLst>
            </c:dLbl>
            <c:dLbl>
              <c:idx val="2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4F31-4BEB-9B30-8B0EE0CE1C67}"/>
                </c:ext>
              </c:extLst>
            </c:dLbl>
            <c:dLbl>
              <c:idx val="3"/>
              <c:layout>
                <c:manualLayout>
                  <c:x val="0"/>
                  <c:y val="-1.153402537485582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4F31-4BEB-9B30-8B0EE0CE1C67}"/>
                </c:ext>
              </c:extLst>
            </c:dLbl>
            <c:dLbl>
              <c:idx val="4"/>
              <c:layout>
                <c:manualLayout>
                  <c:x val="0"/>
                  <c:y val="-1.730103806228373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1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4F31-4BEB-9B30-8B0EE0CE1C67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Sheet1!$A$3:$E$3</c:f>
              <c:numCache>
                <c:formatCode>General</c:formatCode>
                <c:ptCount val="5"/>
                <c:pt idx="0">
                  <c:v>41</c:v>
                </c:pt>
                <c:pt idx="1">
                  <c:v>21</c:v>
                </c:pt>
                <c:pt idx="2">
                  <c:v>55</c:v>
                </c:pt>
                <c:pt idx="3">
                  <c:v>49</c:v>
                </c:pt>
                <c:pt idx="4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4F31-4BEB-9B30-8B0EE0CE1C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655980367"/>
        <c:axId val="1"/>
      </c:barChart>
      <c:catAx>
        <c:axId val="165598036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3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cmpd="sng" algn="ctr">
            <a:solidFill>
              <a:schemeClr val="accent3"/>
            </a:solidFill>
            <a:prstDash val="solid"/>
          </a:ln>
        </c:spPr>
        <c:txPr>
          <a:bodyPr wrap="none"/>
          <a:lstStyle/>
          <a:p>
            <a:pPr>
              <a:defRPr sz="1000" kern="1200">
                <a:solidFill>
                  <a:srgbClr val="739052"/>
                </a:solidFill>
                <a:latin typeface="Montserrat"/>
                <a:ea typeface="Arial"/>
                <a:cs typeface="+mn-cs"/>
              </a:defRPr>
            </a:pPr>
            <a:endParaRPr lang="en-US"/>
          </a:p>
        </c:txPr>
        <c:crossAx val="1655980367"/>
        <c:crosses val="min"/>
        <c:crossBetween val="between"/>
        <c:majorUnit val="50"/>
      </c:val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788690476190477"/>
          <c:y val="7.5678248453117561E-2"/>
          <c:w val="0.8727678571428571"/>
          <c:h val="0.85673488814850074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44740599714421703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300C-4FB9-A4B6-7D6C3F0019DC}"/>
                </c:ext>
              </c:extLst>
            </c:dLbl>
            <c:dLbl>
              <c:idx val="1"/>
              <c:layout>
                <c:manualLayout>
                  <c:x val="0"/>
                  <c:y val="-0.41504045692527369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300C-4FB9-A4B6-7D6C3F0019DC}"/>
                </c:ext>
              </c:extLst>
            </c:dLbl>
            <c:dLbl>
              <c:idx val="2"/>
              <c:layout>
                <c:manualLayout>
                  <c:x val="0"/>
                  <c:y val="-0.30794859590671109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300C-4FB9-A4B6-7D6C3F0019DC}"/>
                </c:ext>
              </c:extLst>
            </c:dLbl>
            <c:dLbl>
              <c:idx val="3"/>
              <c:layout>
                <c:manualLayout>
                  <c:x val="0"/>
                  <c:y val="-0.31889576392194191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300C-4FB9-A4B6-7D6C3F0019DC}"/>
                </c:ext>
              </c:extLst>
            </c:dLbl>
            <c:dLbl>
              <c:idx val="4"/>
              <c:layout>
                <c:manualLayout>
                  <c:x val="0"/>
                  <c:y val="-0.19038553069966682"/>
                </c:manualLayout>
              </c:layout>
              <c:numFmt formatCode="#,##0.0;&quot;-&quot;#,##0.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00" kern="1200">
                      <a:solidFill>
                        <a:schemeClr val="tx1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300C-4FB9-A4B6-7D6C3F0019D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>
                  <c:v>3.9</c:v>
                </c:pt>
                <c:pt idx="1">
                  <c:v>3.6</c:v>
                </c:pt>
                <c:pt idx="2">
                  <c:v>2.6</c:v>
                </c:pt>
                <c:pt idx="3">
                  <c:v>2.7</c:v>
                </c:pt>
                <c:pt idx="4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00C-4FB9-A4B6-7D6C3F001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089207247"/>
        <c:axId val="1"/>
      </c:barChart>
      <c:catAx>
        <c:axId val="1089207247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.0;&quot;-&quot;#,##0.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100" kern="1200">
                <a:solidFill>
                  <a:srgbClr val="739052"/>
                </a:solidFill>
                <a:latin typeface="Montserrat"/>
                <a:ea typeface="Arial"/>
                <a:cs typeface="+mn-cs"/>
              </a:defRPr>
            </a:pPr>
            <a:endParaRPr lang="en-US"/>
          </a:p>
        </c:txPr>
        <c:crossAx val="1089207247"/>
        <c:crosses val="min"/>
        <c:crossBetween val="between"/>
        <c:majorUnit val="0.5"/>
      </c:valAx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0-20</c:v>
                </c:pt>
                <c:pt idx="1">
                  <c:v>20-40</c:v>
                </c:pt>
                <c:pt idx="2">
                  <c:v>40-60</c:v>
                </c:pt>
                <c:pt idx="3">
                  <c:v>60-80</c:v>
                </c:pt>
                <c:pt idx="4">
                  <c:v>80-100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3.1</c:v>
                </c:pt>
                <c:pt idx="1">
                  <c:v>2.95</c:v>
                </c:pt>
                <c:pt idx="2">
                  <c:v>3</c:v>
                </c:pt>
                <c:pt idx="3">
                  <c:v>2.9</c:v>
                </c:pt>
                <c:pt idx="4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F3-4C9D-8078-AAA3CEB2AEB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49"/>
        <c:overlap val="-27"/>
        <c:axId val="706006944"/>
        <c:axId val="871302704"/>
      </c:barChart>
      <c:catAx>
        <c:axId val="706006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WFH Preference Rate in a Week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accent3">
                      <a:lumMod val="50000"/>
                    </a:schemeClr>
                  </a:solidFill>
                  <a:latin typeface="Montserrat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871302704"/>
        <c:crosses val="autoZero"/>
        <c:auto val="1"/>
        <c:lblAlgn val="ctr"/>
        <c:lblOffset val="100"/>
        <c:noMultiLvlLbl val="0"/>
      </c:catAx>
      <c:valAx>
        <c:axId val="871302704"/>
        <c:scaling>
          <c:orientation val="minMax"/>
          <c:min val="0.60000000000000009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Montserrat" panose="00000500000000000000" pitchFamily="2" charset="0"/>
                    <a:ea typeface="+mn-ea"/>
                    <a:cs typeface="+mn-cs"/>
                  </a:defRPr>
                </a:pPr>
                <a:r>
                  <a:rPr lang="en-US"/>
                  <a:t>Cultural Quotient*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accent3">
                      <a:lumMod val="50000"/>
                    </a:schemeClr>
                  </a:solidFill>
                  <a:latin typeface="Montserrat" panose="00000500000000000000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en-US"/>
          </a:p>
        </c:txPr>
        <c:crossAx val="70600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accent3">
              <a:lumMod val="50000"/>
            </a:schemeClr>
          </a:solidFill>
          <a:latin typeface="Montserrat" panose="00000500000000000000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888261851015801E-2"/>
          <c:y val="0.10788757932910245"/>
          <c:w val="0.89644469525959369"/>
          <c:h val="0.81595648232094287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4238440616500453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rgbClr val="739052"/>
                      </a:solidFill>
                      <a:latin typeface="Montserrat"/>
                      <a:ea typeface="Arial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F06C-43A4-B7E4-8EDB7045AD5E}"/>
                </c:ext>
              </c:extLst>
            </c:dLbl>
            <c:dLbl>
              <c:idx val="1"/>
              <c:layout>
                <c:manualLayout>
                  <c:x val="0"/>
                  <c:y val="-0.4401631912964642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rgbClr val="73905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F06C-43A4-B7E4-8EDB7045AD5E}"/>
                </c:ext>
              </c:extLst>
            </c:dLbl>
            <c:dLbl>
              <c:idx val="2"/>
              <c:layout>
                <c:manualLayout>
                  <c:x val="0"/>
                  <c:y val="-0.35040797824116049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rgbClr val="73905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F06C-43A4-B7E4-8EDB7045AD5E}"/>
                </c:ext>
              </c:extLst>
            </c:dLbl>
            <c:dLbl>
              <c:idx val="3"/>
              <c:layout>
                <c:manualLayout>
                  <c:x val="0"/>
                  <c:y val="-0.2402538531278331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rgbClr val="73905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F06C-43A4-B7E4-8EDB7045AD5E}"/>
                </c:ext>
              </c:extLst>
            </c:dLbl>
            <c:dLbl>
              <c:idx val="4"/>
              <c:layout>
                <c:manualLayout>
                  <c:x val="0"/>
                  <c:y val="-0.2484134179510426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 kern="1200">
                      <a:solidFill>
                        <a:srgbClr val="73905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F06C-43A4-B7E4-8EDB7045AD5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Sheet1!$A$1:$E$1</c:f>
              <c:numCache>
                <c:formatCode>General</c:formatCode>
                <c:ptCount val="5"/>
                <c:pt idx="0">
                  <c:v>3.96</c:v>
                </c:pt>
                <c:pt idx="1">
                  <c:v>4</c:v>
                </c:pt>
                <c:pt idx="2">
                  <c:v>3.78</c:v>
                </c:pt>
                <c:pt idx="3">
                  <c:v>3.51</c:v>
                </c:pt>
                <c:pt idx="4">
                  <c:v>3.53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06C-43A4-B7E4-8EDB7045AD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04864720"/>
        <c:axId val="1"/>
      </c:barChart>
      <c:catAx>
        <c:axId val="10486472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4"/>
          <c:min val="3"/>
        </c:scaling>
        <c:delete val="0"/>
        <c:axPos val="l"/>
        <c:majorGridlines>
          <c:spPr>
            <a:ln>
              <a:noFill/>
            </a:ln>
          </c:spPr>
        </c:majorGridlines>
        <c:numFmt formatCode="#,##0.0;&quot;-&quot;#,##0.0" sourceLinked="0"/>
        <c:majorTickMark val="out"/>
        <c:minorTickMark val="none"/>
        <c:tickLblPos val="nextTo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200" kern="1200">
                <a:solidFill>
                  <a:srgbClr val="739052"/>
                </a:solidFill>
                <a:latin typeface="Montserrat"/>
                <a:ea typeface="Arial"/>
                <a:cs typeface="+mn-cs"/>
                <a:sym typeface="Montserrat"/>
              </a:defRPr>
            </a:pPr>
            <a:endParaRPr lang="en-US"/>
          </a:p>
        </c:txPr>
        <c:crossAx val="104864720"/>
        <c:crosses val="min"/>
        <c:crossBetween val="between"/>
        <c:majorUnit val="0.1"/>
      </c:valAx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9652305366591082E-2"/>
          <c:y val="9.8519888991674381E-2"/>
          <c:w val="0.96069538926681786"/>
          <c:h val="0.83256244218316378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</c:spPr>
          <c:invertIfNegative val="0"/>
          <c:dLbls>
            <c:dLbl>
              <c:idx val="0"/>
              <c:layout>
                <c:manualLayout>
                  <c:x val="0"/>
                  <c:y val="-0.44634597594819614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kern="1200">
                      <a:solidFill>
                        <a:srgbClr val="739052"/>
                      </a:solidFill>
                      <a:latin typeface="Montserrat"/>
                      <a:ea typeface="Arial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9AB-4FB8-9FB6-A6E72DA81666}"/>
                </c:ext>
              </c:extLst>
            </c:dLbl>
            <c:dLbl>
              <c:idx val="1"/>
              <c:layout>
                <c:manualLayout>
                  <c:x val="0"/>
                  <c:y val="-0.35291396854764107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kern="1200">
                      <a:solidFill>
                        <a:srgbClr val="73905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D9AB-4FB8-9FB6-A6E72DA81666}"/>
                </c:ext>
              </c:extLst>
            </c:dLbl>
            <c:dLbl>
              <c:idx val="2"/>
              <c:layout>
                <c:manualLayout>
                  <c:x val="0"/>
                  <c:y val="-0.29047178538390378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kern="1200">
                      <a:solidFill>
                        <a:srgbClr val="73905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D9AB-4FB8-9FB6-A6E72DA81666}"/>
                </c:ext>
              </c:extLst>
            </c:dLbl>
            <c:dLbl>
              <c:idx val="3"/>
              <c:layout>
                <c:manualLayout>
                  <c:x val="0"/>
                  <c:y val="-0.211840888066605"/>
                </c:manualLayout>
              </c:layout>
              <c:numFmt formatCode="#,##0.00;&quot;-&quot;#,##0.0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050" kern="1200">
                      <a:solidFill>
                        <a:srgbClr val="739052"/>
                      </a:solidFill>
                      <a:latin typeface="Montserrat"/>
                      <a:ea typeface="Montserrat"/>
                      <a:cs typeface="Montserrat"/>
                      <a:sym typeface="Montserra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D9AB-4FB8-9FB6-A6E72DA8166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Sheet1!$A$1:$D$1</c:f>
              <c:numCache>
                <c:formatCode>General</c:formatCode>
                <c:ptCount val="4"/>
                <c:pt idx="0">
                  <c:v>0.8</c:v>
                </c:pt>
                <c:pt idx="1">
                  <c:v>0.62</c:v>
                </c:pt>
                <c:pt idx="2">
                  <c:v>0.5</c:v>
                </c:pt>
                <c:pt idx="3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AB-4FB8-9FB6-A6E72DA81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062611983"/>
        <c:axId val="1"/>
      </c:barChart>
      <c:catAx>
        <c:axId val="1062611983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0.8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one"/>
        <c:spPr>
          <a:ln w="9525" cmpd="sng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050" kern="1200">
                <a:latin typeface="Montserrat"/>
                <a:ea typeface="+mn-ea"/>
                <a:cs typeface="+mn-cs"/>
                <a:sym typeface="Montserrat"/>
              </a:defRPr>
            </a:pPr>
            <a:endParaRPr lang="en-US"/>
          </a:p>
        </c:txPr>
        <c:crossAx val="1062611983"/>
        <c:crosses val="min"/>
        <c:crossBetween val="between"/>
        <c:majorUnit val="0.1"/>
      </c:valAx>
    </c:plotArea>
    <c:plotVisOnly val="0"/>
    <c:dispBlanksAs val="gap"/>
    <c:showDLblsOverMax val="1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98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AA984-748C-B5DF-447B-1E832D6AA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9A226F-2994-B11B-C313-CA2F3B509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4598F-9889-21D4-9BC2-43F3DDBA9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55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2CC73-3311-6B8F-2E00-016AE68F2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F7FFF-8D4F-828C-D148-F56B23567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DC11A6-772C-AEFD-7D41-69D82B36E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96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490C0-8A2C-71D9-CA83-E6AB12476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14884-5840-C4F8-DFE7-FECD8F8D8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A1ACAF-6A9A-C395-05DD-40D2D7AB0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0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33BEB-9C03-226D-C2D7-AF92CFFDC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100997-6683-CAE2-F9FE-5E7A7CB02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D494E-2149-C082-9C0F-49D88BC20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8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D724F-AB3A-742E-4A1F-1A52CB09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7F153-70F4-FA96-89E9-E3B43B265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522AC-1F65-A9FC-F028-A1F85155C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11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DDCA0-1B1B-896E-6FEC-D1F74DCAA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5C737-9F68-BAE6-3EA5-A15CB406F3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44623C-850A-8B6D-DD70-0C54D205B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90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93177-03AE-6E89-9A9B-6443628AE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9EEA3-7850-EFD3-BB76-938C2DD10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04E50-7FDE-2453-1A4F-BE6898BCE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35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>
          <a:extLst>
            <a:ext uri="{FF2B5EF4-FFF2-40B4-BE49-F238E27FC236}">
              <a16:creationId xmlns:a16="http://schemas.microsoft.com/office/drawing/2014/main" id="{E3EBD04F-7C7C-C043-FA59-44D87FA74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60996673_0_62:notes">
            <a:extLst>
              <a:ext uri="{FF2B5EF4-FFF2-40B4-BE49-F238E27FC236}">
                <a16:creationId xmlns:a16="http://schemas.microsoft.com/office/drawing/2014/main" id="{677EF372-8012-04BF-5159-92169D1418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960996673_0_62:notes">
            <a:extLst>
              <a:ext uri="{FF2B5EF4-FFF2-40B4-BE49-F238E27FC236}">
                <a16:creationId xmlns:a16="http://schemas.microsoft.com/office/drawing/2014/main" id="{981987C9-8610-7A2E-6D6A-F7F26D79F9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604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FA935-4FE2-25C3-711C-802940786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0F12D-D1E0-FEE7-FBAF-7F2CE88F5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48998-08C6-AE95-0575-ABA503BE4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09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B3623-AC2F-9E90-DEC9-C264D0442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BF981D-397D-EE09-3E47-C065CE794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F25A3-97E0-60FB-5F5F-35E765D0C5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7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79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50DB6-45B4-AF44-517A-13C454873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BC70C-B944-73E9-EBB9-12B8AD1FD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ACE05-D492-DD44-D1D3-65C87726E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E5A24-33C4-0579-FA67-2930148DB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51C3AC-B1F6-32C6-4BDD-6564E74B4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355B0-ECF7-FE7B-DC7A-FC31C5A32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25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31437-FE6B-323C-03AE-DE7CB980B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37AEF-4D74-C728-5CCD-A703F430FF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A342BE-1F1F-FC4C-33F2-C99BCD272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36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93A65-161E-7B78-365B-83C6EB2BB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E2B1D6-CF99-B40E-82F0-3C0514D23F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1F12E-C28A-E86C-66FB-ED821364B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87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D10AF-FF0E-F19E-980B-C7A27BE05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3AB47-52E0-E9AA-5A84-A7E018081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7B3C70-D74F-7883-BBD7-CF1746FB0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4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208A4-5FAF-DB23-B964-49C671E6B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0E2BB-BEC9-444A-5686-DF4CA2B5B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3E2C9-30F5-578F-5A24-04A500F9D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Forbes suggests WFH becoming the norm, focusing on minimizing distractions.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Techniques emphasized: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Controlling workflow.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Reducing multitasking.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Eliminating distractions.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32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2A0EE-3F3C-5436-8706-CD12DD5A7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57917-73CC-67EC-0D0B-88501F6644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C40A6-26F5-D74F-395B-2CE28DB319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04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9664F-BEA1-DA03-AFD3-3AB844AA3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9247F-45C3-F9E1-0CB8-ACB0396C5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2390E0-5657-B120-3F0F-2AE4CE41E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77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6099667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96099667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428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75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64C3-E2A2-15A5-CA32-3F6954C5E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1E9C6-6424-C409-2ADA-270B6553D6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579317-6741-BFBD-929B-449C769F7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03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4D2B7-170E-BD13-954E-744EEA7DF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DA064-6B0F-807F-6457-D865F3C2FE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BC567-6BA8-2AB9-1F4A-721D206D4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IN" b="0" i="0" u="none" strike="noStrike">
                <a:solidFill>
                  <a:srgbClr val="ECECEC"/>
                </a:solidFill>
                <a:effectLst/>
                <a:latin typeface="Söhne"/>
              </a:rPr>
              <a:t>Forbes acknowledges the challenge of enforcing office culture in a WFH (Work From Home) setting</a:t>
            </a:r>
          </a:p>
        </p:txBody>
      </p:sp>
    </p:spTree>
    <p:extLst>
      <p:ext uri="{BB962C8B-B14F-4D97-AF65-F5344CB8AC3E}">
        <p14:creationId xmlns:p14="http://schemas.microsoft.com/office/powerpoint/2010/main" val="210178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F19BB-B566-F80C-6B7E-04AA27092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485781-2C2E-0A5F-3E6B-029306EE7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C1B55-694D-AC22-FC22-A1B118D0A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99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E06B8-7A4D-E9F1-5BA5-C46E969E5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1E105-D47C-5173-8686-0F542953A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40B3B-EBEC-40D2-F7FA-8DD734C04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07D0C-F380-7E8F-CB44-F1088918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96C805-72E9-DF54-A0C1-B445FC09BE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EF304A-4FA8-8D2F-AFF8-3C3BF8EB9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48670-A203-0BE8-2E57-A444C0D8B33A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03CC-8A34-FB4B-92D8-3FF4029AC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EAD88-0FA9-1511-659F-9E26B4683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FDC1-0D2E-0F6C-0EC3-150C94344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8EBFD-8299-A0EA-8C97-2360D5316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76EF8-C790-4C75-1EBE-33A83733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73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B92F-107A-8303-46E9-D73E8182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3130E-C965-93D2-D199-6F604720F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19C45-80DD-FE52-5C35-E424FF98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7D5B7-A840-F8E6-8E13-57007FED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E9567-9A21-E970-6BC2-C77A88F1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79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DBF7-20F5-5691-C344-32077503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BE915-3075-540C-3FFA-3CB1FDE08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51B57-4514-5D9D-9D66-5BB837A2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AEC35-27DC-905C-161C-5A17A0E25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13A55-06EB-F5A0-49EA-2BEF02137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73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D2B9-DDC6-440C-2B2A-820E3505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6E3FC-D853-04F9-346F-F4CBCB3FE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E18D-D999-B3FA-403A-B789E1BD7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9959D-EDBC-5119-2ABF-1D46D5C3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A25C6-97A3-A944-6DE8-8406E3FE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F98E9-A193-AD8E-A609-E580BE8A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78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BCFB1-C1D5-C423-E015-80BFE115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89C89-535E-1D30-00CB-189151B06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D6FCF-A7D8-B506-E869-05F55ACA3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EDCDB-76CC-47D5-02DE-9F68B8DE8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A10257-DA43-62D5-FF0D-EA5F50018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74FE3-FBBB-6E6E-2B8C-58A8D0D34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4B27CF-60AB-345B-976C-940FEDF5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4F7AB-7061-5DA2-EA8F-235DB0CA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35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8ACE-8515-4F1F-9D03-62BE1AA4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26CD44-8799-4ADC-6262-CB89677A8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DED2F-E76F-C2E7-9D7A-E1E16CEA7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1F4B5-1605-A5EB-AD71-0D20514F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70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CA017-D8E7-0102-EF09-29B52D9BE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F1C4C-A67E-3B36-35FE-F9FC0147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C2EB7-DB28-8A04-044D-D5DEB7E0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15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5014-A853-11EB-0C02-13E75C42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2A854-CCD5-8E9F-B3AC-32F238723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7945F-E765-CCCC-34D7-064731D3F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E0381-36C5-B158-65A1-8474ECD0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9F982-99EF-A701-2714-614D385C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06DF8-6A2E-3C65-3BF5-3DDBE8BA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7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3125-2461-C5D6-5A9D-9E43F4F5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BBB3B-3C5A-3978-C54B-10385AD06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DF9CF-9A5F-DDE8-9939-E8257AA39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A8BE98-65C6-015F-7064-FB3DD57EB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954BE-51F7-FBB0-93B8-102E220E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5D7E8-064A-F7E1-F430-891115E9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4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45C7-BFC6-0981-8088-F1266634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AEA03-CC9A-0398-88FA-88D53C9F7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6B135-5A69-2FD2-B09E-C20EFA051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99006-4EAA-64FC-2F37-8C33B0130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C0B8F-924C-FDD3-61F9-404B69017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8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914402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6C7603-0B70-BE7E-6430-746CF7E77B35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E036D-FFB2-D00C-AF59-23ABB9486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968055-624F-5FC3-97ED-A856311E3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BCACD-3207-72E4-84BB-D91DC91AE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4B187-EC52-5293-BB17-80793AA8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A1F55-E67A-1AFA-38CC-30848B26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867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E8B0-632E-C824-982F-E1197264B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45D35-4EAF-748A-4219-7642DE083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71709-C2E9-50E3-DAD9-0B72C91A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8C80-4312-3DE6-75B1-D5894A2CB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8ED52-68E4-2D25-D4FA-1C764B46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96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AF8E-4844-9390-5C1F-753E1E3D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07085-6BE2-0694-ED92-156BFFED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FFD76-847B-0170-6C1B-EA8CBF6FA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35741-AED2-76E8-5DEF-A09E95B9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F9BB6-E808-CEA0-EB33-F7A4D7E71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19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DC9C-B3C9-99E7-035C-20DFBC6E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D0DAA-06C8-4C14-305D-A4EC7E4B5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66243-B1CF-21C1-BBF0-B62DC4638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DB4D9-84B7-438F-FF16-99CA8523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9310E-4118-E93B-52AD-69FCB68F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470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A5C4-F81B-0A05-E054-0CFE1281D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C8E87-1D47-9393-CA16-F92161B0F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7F0BE-A3CB-7D83-CE78-9012F7F08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2A9A7-B443-9264-7ABD-46814BA3B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B6034-14B7-19F6-B352-C5C09703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9A270-CFF6-2633-B183-08AA54B6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9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BB7F2-58A9-E90D-7417-8BBD60983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A4D0C-7E0A-B432-FAEA-C22C0A653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65BD0-A348-6726-5446-534638789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50FED-0B37-6348-B64A-C53673AFC9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5796A-D307-4682-A17B-77D366433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D44FA2-2035-54E7-FF17-D905CC9A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9F4F9C-2CED-EDF3-98ED-8C5799BA1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67A5B3-7457-A139-562E-A4DD4113D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743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A913-D075-D0E7-9E71-72AC824B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48FD4-8057-FCEF-1B2E-291075AC8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B4E46-C4C7-B4C0-3D67-D721AC06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02816-666D-F568-1BA4-B7F51977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800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FC78B9-789B-BF43-E211-6FCCB3E63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0A100-B49D-EDD5-2289-CAF9F4D9A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E4942-B080-FF0B-9FA5-3D02346B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49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6F82-3177-38DF-AD98-C6D0847D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85DD2-4EBF-D432-685F-ACF20F819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609FC-CFFF-6DE5-1A5D-B36DE8E4C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0BE5E-966F-459B-7FE8-0A4D01ED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FE2DD-20E3-1E36-F9DD-85F26BC9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1F18B-DE28-CAFD-132E-D4A5C799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287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1DEA-1C29-BC5C-6922-C95D9D52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25402-EE25-43BC-64D2-BE7FA78ADE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EFB06-0C28-A1DE-F97C-FEB03483C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90361-CFC7-1041-F482-285F7F281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90E8C-6B26-4A54-9925-69A9403F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89E4C-AB86-4D03-0587-2B333CC5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5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DE12308-6C94-D958-9BAF-F30149777E8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736D-F731-E45E-CFCF-FF5DBA2B2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F8DC0-C4D8-FAE9-2BDD-CC7A7E708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0A8E6-F1FB-196E-F750-05F9EE74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BCD97-16E7-614C-41B4-70EC1501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16FF5-EDCD-093D-F1AE-EE044D25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628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07D67-6A8E-410C-4496-0185737063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7F647-8283-21D5-2B07-783D00ABF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C1C00-F6EF-D904-7C70-FB3BAAA9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AF978-9500-73A7-4BF9-11BB4B9C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D00FC-DD9C-35D7-3010-12AC4980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827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1ED8F-37A0-FD05-ED65-F00A51C4F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B8D62F-DDDF-6C7E-C336-58DC72274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98F86-BE52-F885-6112-4582465B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D883D-A8E4-4393-6DFA-9DF46E7F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5D197-AD8C-8BA3-35A0-2827BACF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644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8ED1-0EB0-1346-1160-4920F5BA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CC97F-315C-CED1-93CD-810718E1F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26103-912D-BEA6-33F7-21458245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4797E-0555-D779-3FA4-BE18F677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AADA3-7EA4-EA39-819F-118BD7D6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051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E200-276B-0DB4-168F-5B2C9F70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994FC-946E-A120-B2F0-7A1D75456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D4BC8-30C0-0BC6-F345-68FEEF48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52D49-D1B6-5C28-A48B-BE647C9A3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694FD-4275-E4D6-52CC-750ADA6B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71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2A67-38F7-92A0-3004-4AB1A072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E497E-FC0F-B3E9-BBE3-1717212C9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349F3-0D0D-D54B-AC45-CDF6642BE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CD7E7-18FA-621C-126F-EE5C349D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AE281-FDAA-DCD7-A77C-2FA12DC93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EDF68-0B7B-F9F4-D94C-0913638D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53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467F-4808-082A-372C-3DAC90339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6ADFB-A5CD-1A0E-CE0A-5BADB5310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C918E-9C06-82EB-D74F-CA32841EA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EE239-B503-4669-2AA1-8A4F08564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F8822-1F2C-4001-A7AD-4407D693E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0B449C-B194-65C6-BA0F-1D1D90BE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BC912-4C43-297C-1C63-54DF739C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93CAA-B682-DC20-4E91-9E768D75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629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36E3-059C-A968-BACA-DA582E89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D007A-ECE2-FC77-04BD-66CE7A065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C97A4-3037-A42D-3A5A-ABB41A19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8D24A8-2810-7909-BE50-9D7E6940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763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D32AF9-FDC0-11D8-046C-57B0164A3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C2A192-3FBD-48E8-2FDA-11D1DAFA9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4C954-1340-1814-5685-AD52802C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712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5033-C053-B0DB-4E1D-1638735E4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3AD76-9CE6-D31D-F8F1-F0BBC458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79628-C0AB-46FC-64A8-D228C78C3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B9E9D-4322-2A0F-302F-7C14B8843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8D7D5-3E93-9894-8E68-7B4D48B1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5936C-6A61-0DB6-6AC9-6FD58BFAE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3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/>
          <p:nvPr/>
        </p:nvSpPr>
        <p:spPr>
          <a:xfrm>
            <a:off x="-25" y="0"/>
            <a:ext cx="9144020" cy="34290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68763A4-473B-82CD-4B87-FD57ED1F6F2A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03D0-C52B-3EE5-58D0-9F777EAD4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017EF9-4649-2F07-25F7-7F3A1537DA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71C39F-74C0-418D-D024-DC621DE09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02A3E-5FBD-38F2-C43D-74F2391E7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8EBD5-8CF9-75EB-9175-45E7F581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F761F-5BEE-4F3D-60C2-286E01390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796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E986-C7FB-0F77-B0C4-5E10A916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595D4-0147-3115-2679-400855349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617F6-2B3E-6BF2-4C98-D9EA187E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0D6BC-8650-87C9-31D5-F0ED4177C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BB7E0-BC02-19A6-15CE-6B435E2B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18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A2000-6FDE-52C7-866C-0E4F9DADB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32355F-6316-BCC8-3B16-E03BF7A17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ECD9-598A-BE6C-A48D-6E69711C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14209-2C1B-7053-BC7D-79BB87A4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0468B-DD4C-3C1E-F99C-BF004F16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288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39F4-AB6D-F996-9659-F62F1F4EB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0D011-1AF7-6B86-E665-008F062D7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223D-76D8-FE61-D792-AE4A7458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B72D9-05E2-2B5E-658C-139875C2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1959D-9848-ACFF-4E27-0E945426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526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EFC7-D16B-CE0A-A359-1F8D87DA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BAF44-9A91-DC26-5116-2FC7BBE9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C3F22-0044-6EE2-52E5-7440363C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28ABC-BF71-3BD4-1D38-BAE637FE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AC2BA-19AE-6249-442A-4892A249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395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39B2-271D-F8F0-1CB9-59432EC5A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DCC95-488E-A1EF-8EB0-5959C2689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6E378-F7E6-B211-FE70-6062962B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2B164-9BD3-EA1B-8381-A7D994C9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F9531-878B-BB16-F835-64ABDF53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998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D43B-38A0-C900-53BE-6F44D4EA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9CD65-1930-1BC3-49EF-8C182FA36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7CC9E-E68E-81F3-7D95-FD6D5624A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33982-389C-7E15-1037-D9F2EABF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BA736-C335-D3FD-959F-49A39831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55C5B-F26F-7750-AF23-FCDD3B33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373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80DD-DF8C-65C2-E616-6DB26363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A571E-00B6-EF64-5EDE-FEECA281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174C8-21C3-F5D6-DFDE-388B9D7C9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3B75-1505-50CC-A8A8-DFD879E6C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5C861-A8BF-8EC7-F2D5-299229554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ADF28-ED61-8E4F-9651-708D5ABF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AED96-D2DB-0FC2-C22C-C4705DC02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062D25-6A8C-C747-5850-7B1EEF34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255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08EEB-FD0C-CB76-9820-BB3D4FB4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B7D7F-80C7-F253-128B-5DC1D1EE9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05AD3-6F29-92ED-9316-FEF9A7B7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C56E2-0D61-090E-0264-A1FAE246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644C5-040F-7227-46E6-911CE3C23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5E823-8CB6-7A2E-57FD-9F2554D7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C2F22-3BDB-E1B2-053E-B6E70704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9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1_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5;p30">
            <a:extLst>
              <a:ext uri="{FF2B5EF4-FFF2-40B4-BE49-F238E27FC236}">
                <a16:creationId xmlns:a16="http://schemas.microsoft.com/office/drawing/2014/main" id="{A3514287-956B-C31A-8FA7-E5A8BE1F0602}"/>
              </a:ext>
            </a:extLst>
          </p:cNvPr>
          <p:cNvSpPr/>
          <p:nvPr userDrawn="1"/>
        </p:nvSpPr>
        <p:spPr>
          <a:xfrm>
            <a:off x="0" y="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6018-23FC-5D73-3E05-249037F96CCE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68B-4D55-9778-2D1C-656E48AC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D36D2-D215-87FE-18A3-822CA0EB8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6C725-A113-B43D-9AEA-0389D62B0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6883D-D3DD-7C3A-1ACC-B9631E9E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2BD48-ECC8-B632-14B8-EBACC0184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590E7-014F-FCE6-708C-35C37FAC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508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72116-3A2F-4042-7BD0-09CCE79A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691A3-D63E-F536-CC10-59399920D7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DED29-7CB2-12AE-5A12-94E28A4C2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940B2-FBE2-9AF9-D00A-D146EECA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C7C57-347D-6C40-0027-694DAE07E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F7E5D-597A-080E-51EE-D0A19529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42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E077-83E0-FFE0-A3A4-1E958B63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E1D43-BF55-B5F4-CA11-A2968842A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86BF7-19AC-2F18-0ABD-9087DEDE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BA0D4-3BDF-7A57-60CC-5DD41233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4E917-73AE-2C02-1CF1-4D1F8F91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238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7EC88-8BD3-3802-10E4-FBE244067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A54D-8CAC-BC51-DAEE-D9AA0CF5A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06B7B-D022-D1FE-AE82-C8CC8F25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652CB-56DE-E28E-FD4A-B56B2470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D75BF-4E03-43E9-1969-AFC7D92A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2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1_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/>
          <p:nvPr/>
        </p:nvSpPr>
        <p:spPr>
          <a:xfrm>
            <a:off x="-25" y="0"/>
            <a:ext cx="914402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11B74-3FC9-A7C0-BB18-C88B2B1067A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3986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1_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57D7DF2-3453-2DCB-DE24-848A2D3E87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291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7D7DF2-3453-2DCB-DE24-848A2D3E8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" name="Google Shape;297;p30"/>
          <p:cNvSpPr/>
          <p:nvPr/>
        </p:nvSpPr>
        <p:spPr>
          <a:xfrm>
            <a:off x="0" y="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rgbClr val="B6EC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7B9FC-6F4B-2791-E046-09B0BA18A5D6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8753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1_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57D7DF2-3453-2DCB-DE24-848A2D3E87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0301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7D7DF2-3453-2DCB-DE24-848A2D3E8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C5FECB-D53B-9237-CA0F-DA10A372CF9D}"/>
              </a:ext>
            </a:extLst>
          </p:cNvPr>
          <p:cNvCxnSpPr/>
          <p:nvPr userDrawn="1"/>
        </p:nvCxnSpPr>
        <p:spPr>
          <a:xfrm>
            <a:off x="0" y="4746821"/>
            <a:ext cx="9144000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97;p30">
            <a:extLst>
              <a:ext uri="{FF2B5EF4-FFF2-40B4-BE49-F238E27FC236}">
                <a16:creationId xmlns:a16="http://schemas.microsoft.com/office/drawing/2014/main" id="{59BB34DC-1858-8E04-A306-DF23418681B5}"/>
              </a:ext>
            </a:extLst>
          </p:cNvPr>
          <p:cNvSpPr/>
          <p:nvPr userDrawn="1"/>
        </p:nvSpPr>
        <p:spPr>
          <a:xfrm>
            <a:off x="0" y="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rgbClr val="B6EC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3A0AE-E566-CAA4-9906-C9A3CBFAA0EF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2586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57D7DF2-3453-2DCB-DE24-848A2D3E87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291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57D7DF2-3453-2DCB-DE24-848A2D3E8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" name="Google Shape;297;p30"/>
          <p:cNvSpPr/>
          <p:nvPr/>
        </p:nvSpPr>
        <p:spPr>
          <a:xfrm>
            <a:off x="0" y="0"/>
            <a:ext cx="9144000" cy="731520"/>
          </a:xfrm>
          <a:custGeom>
            <a:avLst/>
            <a:gdLst/>
            <a:ahLst/>
            <a:cxnLst/>
            <a:rect l="l" t="t" r="r" b="b"/>
            <a:pathLst>
              <a:path w="43778" h="1407" extrusionOk="0">
                <a:moveTo>
                  <a:pt x="0" y="0"/>
                </a:moveTo>
                <a:lnTo>
                  <a:pt x="0" y="1406"/>
                </a:lnTo>
                <a:lnTo>
                  <a:pt x="43777" y="1406"/>
                </a:lnTo>
                <a:lnTo>
                  <a:pt x="437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7D7BCF-78C1-FAE8-055F-B4FBBAB6F02F}"/>
              </a:ext>
            </a:extLst>
          </p:cNvPr>
          <p:cNvCxnSpPr/>
          <p:nvPr userDrawn="1"/>
        </p:nvCxnSpPr>
        <p:spPr>
          <a:xfrm>
            <a:off x="0" y="4746821"/>
            <a:ext cx="9144000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3D7E0-658F-52A5-E51F-4E1C87647A4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4566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ags" Target="../tags/tag6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oleObject" Target="../embeddings/oleObject5.bin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ags" Target="../tags/tag7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oleObject" Target="../embeddings/oleObject6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ags" Target="../tags/tag8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oleObject" Target="../embeddings/oleObject7.bin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ags" Target="../tags/tag9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oleObject" Target="../embeddings/oleObject8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4CCFF40-86CA-9A90-89CB-D930D8DCF6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447914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532" imgH="530" progId="TCLayout.ActiveDocument.1">
                  <p:embed/>
                </p:oleObj>
              </mc:Choice>
              <mc:Fallback>
                <p:oleObj name="think-cell Slide" r:id="rId12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CCFF40-86CA-9A90-89CB-D930D8DCF6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A17887-8966-508B-04A5-824890805B9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5" r:id="rId4"/>
    <p:sldLayoutId id="2147483676" r:id="rId5"/>
    <p:sldLayoutId id="2147483680" r:id="rId6"/>
    <p:sldLayoutId id="2147483734" r:id="rId7"/>
    <p:sldLayoutId id="2147483733" r:id="rId8"/>
    <p:sldLayoutId id="214748368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BA2D90D-5071-3C7F-1F8A-58A00D75FC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671985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32" imgH="530" progId="TCLayout.ActiveDocument.1">
                  <p:embed/>
                </p:oleObj>
              </mc:Choice>
              <mc:Fallback>
                <p:oleObj name="think-cell Slide" r:id="rId14" imgW="532" imgH="53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BA2D90D-5071-3C7F-1F8A-58A00D75FC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2B4586-195B-90D9-DD79-34222784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A21E3-472B-FBCC-1F5E-051479457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4F65C-CEA8-AF0C-5903-075A8A7A8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3FC86-5CDF-83CF-60FD-8A27165A2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3315A-B143-2DB2-B2B9-D99D6DE78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1DA2-487A-48E0-B3E9-820EAE259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7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E0A1A10-6662-2AE2-64D8-0C53E07BCC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584560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32" imgH="530" progId="TCLayout.ActiveDocument.1">
                  <p:embed/>
                </p:oleObj>
              </mc:Choice>
              <mc:Fallback>
                <p:oleObj name="think-cell Slide" r:id="rId14" imgW="532" imgH="53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E0A1A10-6662-2AE2-64D8-0C53E07BCC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49B61-49C0-92DC-CF0C-D3C32290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3CFCD-BD28-7889-6264-5145DD0B7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DC465-DBB3-D225-D3B3-5D2FF1A8D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05240-BF84-498F-139F-4C194D6C8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B0DE-593A-282E-787A-7187A245E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20CD1-084C-4CA9-A30F-E30158BA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2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160F1DF-B3EA-9D95-69B4-EB2888414D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0641155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32" imgH="530" progId="TCLayout.ActiveDocument.1">
                  <p:embed/>
                </p:oleObj>
              </mc:Choice>
              <mc:Fallback>
                <p:oleObj name="think-cell Slide" r:id="rId14" imgW="532" imgH="53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160F1DF-B3EA-9D95-69B4-EB2888414D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A1972D-CB5A-D338-BDC4-71779364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C0F40-83A4-ACD8-9019-AC4FCF5FD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9998-CDF9-B569-0BD7-EB116D7FC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371A4-AE5D-E3C4-63E6-F1398B6E3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1446D-DAAF-C809-F736-48AB08523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B0CA2-8EB3-4FB5-ACC1-672F73A348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7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C4A2810-08DE-457A-C037-03577E8148B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418825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32" imgH="530" progId="TCLayout.ActiveDocument.1">
                  <p:embed/>
                </p:oleObj>
              </mc:Choice>
              <mc:Fallback>
                <p:oleObj name="think-cell Slide" r:id="rId14" imgW="532" imgH="53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C4A2810-08DE-457A-C037-03577E8148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CA2C6-767A-FE9C-DAFC-F2B38488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73A54-8602-3DAA-0E8E-6A7759D31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C3C0-5BDD-CA71-23DB-1F8E02FC8E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13BE8-22CC-46D6-E7CF-E28F56D07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FB72D-EA3D-E5A1-2FEB-EA9AE306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845DA-5B69-438A-A3A0-90F63D55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2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chart" Target="../charts/chart5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image" Target="../media/image1.emf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oleObject" Target="../embeddings/oleObject15.bin"/><Relationship Id="rId5" Type="http://schemas.openxmlformats.org/officeDocument/2006/relationships/tags" Target="../tags/tag51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50.xml"/><Relationship Id="rId9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image" Target="../media/image50.png"/><Relationship Id="rId3" Type="http://schemas.openxmlformats.org/officeDocument/2006/relationships/tags" Target="../tags/tag58.xml"/><Relationship Id="rId21" Type="http://schemas.openxmlformats.org/officeDocument/2006/relationships/image" Target="../media/image53.png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chart" Target="../charts/chart6.xml"/><Relationship Id="rId2" Type="http://schemas.openxmlformats.org/officeDocument/2006/relationships/tags" Target="../tags/tag57.xml"/><Relationship Id="rId16" Type="http://schemas.openxmlformats.org/officeDocument/2006/relationships/image" Target="../media/image2.emf"/><Relationship Id="rId20" Type="http://schemas.openxmlformats.org/officeDocument/2006/relationships/image" Target="../media/image52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oleObject" Target="../embeddings/oleObject16.bin"/><Relationship Id="rId10" Type="http://schemas.openxmlformats.org/officeDocument/2006/relationships/tags" Target="../tags/tag65.xml"/><Relationship Id="rId19" Type="http://schemas.openxmlformats.org/officeDocument/2006/relationships/image" Target="../media/image51.sv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9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6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0.xml"/><Relationship Id="rId6" Type="http://schemas.openxmlformats.org/officeDocument/2006/relationships/image" Target="../media/image55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0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2.xml"/><Relationship Id="rId6" Type="http://schemas.openxmlformats.org/officeDocument/2006/relationships/image" Target="../media/image59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6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0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9.png"/><Relationship Id="rId1" Type="http://schemas.openxmlformats.org/officeDocument/2006/relationships/tags" Target="../tags/tag73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2.emf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76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75.png"/><Relationship Id="rId1" Type="http://schemas.openxmlformats.org/officeDocument/2006/relationships/tags" Target="../tags/tag74.xml"/><Relationship Id="rId6" Type="http://schemas.openxmlformats.org/officeDocument/2006/relationships/image" Target="../media/image59.png"/><Relationship Id="rId11" Type="http://schemas.openxmlformats.org/officeDocument/2006/relationships/image" Target="../media/image72.svg"/><Relationship Id="rId5" Type="http://schemas.openxmlformats.org/officeDocument/2006/relationships/image" Target="../media/image2.emf"/><Relationship Id="rId15" Type="http://schemas.openxmlformats.org/officeDocument/2006/relationships/image" Target="../media/image74.svg"/><Relationship Id="rId10" Type="http://schemas.openxmlformats.org/officeDocument/2006/relationships/image" Target="../media/image71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2.svg"/><Relationship Id="rId1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82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81.png"/><Relationship Id="rId1" Type="http://schemas.openxmlformats.org/officeDocument/2006/relationships/tags" Target="../tags/tag75.xml"/><Relationship Id="rId6" Type="http://schemas.openxmlformats.org/officeDocument/2006/relationships/image" Target="../media/image59.png"/><Relationship Id="rId11" Type="http://schemas.openxmlformats.org/officeDocument/2006/relationships/image" Target="../media/image78.svg"/><Relationship Id="rId5" Type="http://schemas.openxmlformats.org/officeDocument/2006/relationships/image" Target="../media/image2.emf"/><Relationship Id="rId15" Type="http://schemas.openxmlformats.org/officeDocument/2006/relationships/image" Target="../media/image80.svg"/><Relationship Id="rId10" Type="http://schemas.openxmlformats.org/officeDocument/2006/relationships/image" Target="../media/image77.png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2.svg"/><Relationship Id="rId1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6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svg"/><Relationship Id="rId11" Type="http://schemas.openxmlformats.org/officeDocument/2006/relationships/image" Target="../media/image97.sv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svg"/><Relationship Id="rId9" Type="http://schemas.openxmlformats.org/officeDocument/2006/relationships/image" Target="../media/image9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svg"/><Relationship Id="rId11" Type="http://schemas.openxmlformats.org/officeDocument/2006/relationships/image" Target="../media/image97.sv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svg"/><Relationship Id="rId9" Type="http://schemas.openxmlformats.org/officeDocument/2006/relationships/image" Target="../media/image9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00.png"/><Relationship Id="rId7" Type="http://schemas.openxmlformats.org/officeDocument/2006/relationships/image" Target="../media/image92.svg"/><Relationship Id="rId12" Type="http://schemas.openxmlformats.org/officeDocument/2006/relationships/image" Target="../media/image9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svg"/><Relationship Id="rId10" Type="http://schemas.openxmlformats.org/officeDocument/2006/relationships/image" Target="../media/image95.sv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1.e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0.xml"/><Relationship Id="rId6" Type="http://schemas.openxmlformats.org/officeDocument/2006/relationships/image" Target="../media/image110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8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1.xml"/><Relationship Id="rId6" Type="http://schemas.openxmlformats.org/officeDocument/2006/relationships/image" Target="../media/image1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9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2.xml"/><Relationship Id="rId6" Type="http://schemas.openxmlformats.org/officeDocument/2006/relationships/image" Target="../media/image1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3.xml"/><Relationship Id="rId6" Type="http://schemas.openxmlformats.org/officeDocument/2006/relationships/image" Target="../media/image11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16.png"/><Relationship Id="rId2" Type="http://schemas.microsoft.com/office/2007/relationships/media" Target="../media/media1.mp4"/><Relationship Id="rId1" Type="http://schemas.openxmlformats.org/officeDocument/2006/relationships/tags" Target="../tags/tag8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5.xml"/><Relationship Id="rId5" Type="http://schemas.openxmlformats.org/officeDocument/2006/relationships/image" Target="../media/image117.png"/><Relationship Id="rId4" Type="http://schemas.openxmlformats.org/officeDocument/2006/relationships/image" Target="../media/image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6.xml"/><Relationship Id="rId5" Type="http://schemas.openxmlformats.org/officeDocument/2006/relationships/image" Target="../media/image118.png"/><Relationship Id="rId4" Type="http://schemas.openxmlformats.org/officeDocument/2006/relationships/image" Target="../media/image1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hyperlink" Target="https://www.forbes.com/sites/tracybrower/2023/08/06/the-productivity-problem-with-remote-work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chart" Target="../charts/chart1.xml"/><Relationship Id="rId11" Type="http://schemas.openxmlformats.org/officeDocument/2006/relationships/image" Target="../media/image30.png"/><Relationship Id="rId5" Type="http://schemas.openxmlformats.org/officeDocument/2006/relationships/image" Target="../media/image2.emf"/><Relationship Id="rId10" Type="http://schemas.openxmlformats.org/officeDocument/2006/relationships/image" Target="../media/image29.sv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26" Type="http://schemas.openxmlformats.org/officeDocument/2006/relationships/image" Target="../media/image33.svg"/><Relationship Id="rId3" Type="http://schemas.openxmlformats.org/officeDocument/2006/relationships/tags" Target="../tags/tag16.xml"/><Relationship Id="rId21" Type="http://schemas.openxmlformats.org/officeDocument/2006/relationships/slideLayout" Target="../slideLayouts/slideLayout5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5" Type="http://schemas.openxmlformats.org/officeDocument/2006/relationships/image" Target="../media/image32.png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tags" Target="../tags/tag33.xml"/><Relationship Id="rId29" Type="http://schemas.openxmlformats.org/officeDocument/2006/relationships/image" Target="../media/image36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chart" Target="../charts/chart2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image" Target="../media/image1.emf"/><Relationship Id="rId28" Type="http://schemas.openxmlformats.org/officeDocument/2006/relationships/image" Target="../media/image35.svg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oleObject" Target="../embeddings/oleObject13.bin"/><Relationship Id="rId27" Type="http://schemas.openxmlformats.org/officeDocument/2006/relationships/image" Target="../media/image34.png"/><Relationship Id="rId30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image" Target="../media/image28.png"/><Relationship Id="rId26" Type="http://schemas.openxmlformats.org/officeDocument/2006/relationships/image" Target="../media/image42.png"/><Relationship Id="rId3" Type="http://schemas.openxmlformats.org/officeDocument/2006/relationships/tags" Target="../tags/tag36.xml"/><Relationship Id="rId21" Type="http://schemas.openxmlformats.org/officeDocument/2006/relationships/image" Target="../media/image31.sv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chart" Target="../charts/chart3.xml"/><Relationship Id="rId25" Type="http://schemas.openxmlformats.org/officeDocument/2006/relationships/image" Target="../media/image41.svg"/><Relationship Id="rId2" Type="http://schemas.openxmlformats.org/officeDocument/2006/relationships/tags" Target="../tags/tag35.xml"/><Relationship Id="rId16" Type="http://schemas.openxmlformats.org/officeDocument/2006/relationships/image" Target="../media/image1.emf"/><Relationship Id="rId20" Type="http://schemas.openxmlformats.org/officeDocument/2006/relationships/image" Target="../media/image30.png"/><Relationship Id="rId29" Type="http://schemas.openxmlformats.org/officeDocument/2006/relationships/image" Target="../media/image45.sv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40.png"/><Relationship Id="rId5" Type="http://schemas.openxmlformats.org/officeDocument/2006/relationships/tags" Target="../tags/tag38.xml"/><Relationship Id="rId15" Type="http://schemas.openxmlformats.org/officeDocument/2006/relationships/oleObject" Target="../embeddings/oleObject14.bin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10" Type="http://schemas.openxmlformats.org/officeDocument/2006/relationships/tags" Target="../tags/tag43.xml"/><Relationship Id="rId19" Type="http://schemas.openxmlformats.org/officeDocument/2006/relationships/image" Target="../media/image29.sv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38.png"/><Relationship Id="rId27" Type="http://schemas.openxmlformats.org/officeDocument/2006/relationships/image" Target="../media/image4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6DFFB782-796B-7F40-EEAB-5FB33E92F1A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3862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DFFB782-796B-7F40-EEAB-5FB33E92F1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ound Same Side Corner Rectangle 3">
            <a:extLst>
              <a:ext uri="{FF2B5EF4-FFF2-40B4-BE49-F238E27FC236}">
                <a16:creationId xmlns:a16="http://schemas.microsoft.com/office/drawing/2014/main" id="{C3830DD9-D472-F8F4-4799-5123DC7D9DB6}"/>
              </a:ext>
            </a:extLst>
          </p:cNvPr>
          <p:cNvSpPr/>
          <p:nvPr/>
        </p:nvSpPr>
        <p:spPr>
          <a:xfrm rot="16200000">
            <a:off x="4500693" y="-1691663"/>
            <a:ext cx="2664834" cy="6621780"/>
          </a:xfrm>
          <a:prstGeom prst="round2SameRect">
            <a:avLst>
              <a:gd name="adj1" fmla="val 49647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60003" tIns="80001" rIns="160003" bIns="80001" rtlCol="0" anchor="ctr"/>
          <a:lstStyle/>
          <a:p>
            <a:pPr algn="ctr" defTabSz="1200241"/>
            <a:endParaRPr lang="en-US" sz="3150">
              <a:solidFill>
                <a:srgbClr val="FFFFFF"/>
              </a:solidFill>
            </a:endParaRPr>
          </a:p>
        </p:txBody>
      </p: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2522219" y="768414"/>
            <a:ext cx="6621780" cy="1981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Wharton PLASTARC</a:t>
            </a:r>
            <a:br>
              <a:rPr lang="en-US"/>
            </a:br>
            <a:r>
              <a:rPr lang="en-US"/>
              <a:t>People Analytics </a:t>
            </a:r>
            <a:br>
              <a:rPr lang="en-US"/>
            </a:br>
            <a:r>
              <a:rPr lang="en-US"/>
              <a:t>Case Competition</a:t>
            </a:r>
            <a:endParaRPr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5174B72-DA4B-74A5-D1E1-FD3E2B58C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6178" y="3267582"/>
            <a:ext cx="6266044" cy="713766"/>
          </a:xfrm>
        </p:spPr>
        <p:txBody>
          <a:bodyPr/>
          <a:lstStyle/>
          <a:p>
            <a:pPr marL="0" indent="0" algn="ctr"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50000"/>
                  </a:schemeClr>
                </a:solidFill>
                <a:latin typeface="Alata" panose="020B0604020202020204" charset="0"/>
              </a:rPr>
              <a:t>Understanding Employee Workplace Preferences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984D1-2C54-3088-E118-735368F69FAB}"/>
              </a:ext>
            </a:extLst>
          </p:cNvPr>
          <p:cNvSpPr txBox="1"/>
          <p:nvPr/>
        </p:nvSpPr>
        <p:spPr>
          <a:xfrm>
            <a:off x="518400" y="3981348"/>
            <a:ext cx="75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>
                    <a:lumMod val="50000"/>
                  </a:schemeClr>
                </a:solidFill>
                <a:latin typeface="Alata" panose="020B0604020202020204" charset="0"/>
              </a:rPr>
              <a:t>Team - SFRR Analytics </a:t>
            </a:r>
            <a:endParaRPr lang="en-US" sz="120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2263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34F17-B198-0906-5AAA-18FB901EA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15CB8960-3809-0C7F-647A-9752E7D54A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5422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532" imgH="530" progId="TCLayout.ActiveDocument.1">
                  <p:embed/>
                </p:oleObj>
              </mc:Choice>
              <mc:Fallback>
                <p:oleObj name="think-cell Slide" r:id="rId11" imgW="532" imgH="53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5CB8960-3809-0C7F-647A-9752E7D54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ABF7874-9E0A-D239-4B2D-10F4D4E8BF74}"/>
              </a:ext>
            </a:extLst>
          </p:cNvPr>
          <p:cNvCxnSpPr>
            <a:cxnSpLocks/>
            <a:endCxn id="201" idx="1"/>
          </p:cNvCxnSpPr>
          <p:nvPr/>
        </p:nvCxnSpPr>
        <p:spPr>
          <a:xfrm>
            <a:off x="2630488" y="1180171"/>
            <a:ext cx="1225549" cy="0"/>
          </a:xfrm>
          <a:prstGeom prst="straightConnector1">
            <a:avLst/>
          </a:prstGeom>
          <a:ln w="19050">
            <a:solidFill>
              <a:srgbClr val="335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B63FEF00-B61C-9EB9-1CD2-512E34B4EE00}"/>
              </a:ext>
            </a:extLst>
          </p:cNvPr>
          <p:cNvCxnSpPr>
            <a:cxnSpLocks/>
            <a:endCxn id="202" idx="1"/>
          </p:cNvCxnSpPr>
          <p:nvPr/>
        </p:nvCxnSpPr>
        <p:spPr>
          <a:xfrm>
            <a:off x="5783693" y="3426947"/>
            <a:ext cx="489247" cy="0"/>
          </a:xfrm>
          <a:prstGeom prst="straightConnector1">
            <a:avLst/>
          </a:prstGeom>
          <a:ln w="19050">
            <a:solidFill>
              <a:srgbClr val="335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F1161EE-9EAD-2A5B-048A-97BFFA6B891F}"/>
              </a:ext>
            </a:extLst>
          </p:cNvPr>
          <p:cNvSpPr/>
          <p:nvPr/>
        </p:nvSpPr>
        <p:spPr>
          <a:xfrm>
            <a:off x="914400" y="958850"/>
            <a:ext cx="1873251" cy="35165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11EBBCB-BB74-2C36-01B1-7755CF0F9C69}"/>
              </a:ext>
            </a:extLst>
          </p:cNvPr>
          <p:cNvSpPr/>
          <p:nvPr/>
        </p:nvSpPr>
        <p:spPr>
          <a:xfrm>
            <a:off x="3864351" y="2378542"/>
            <a:ext cx="2008625" cy="20968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3A1E-AD0B-C90E-58C9-6CB1A546E17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10</a:t>
            </a:fld>
            <a:endParaRPr lang="en"/>
          </a:p>
        </p:txBody>
      </p:sp>
      <p:graphicFrame>
        <p:nvGraphicFramePr>
          <p:cNvPr id="229" name="Chart 228">
            <a:extLst>
              <a:ext uri="{FF2B5EF4-FFF2-40B4-BE49-F238E27FC236}">
                <a16:creationId xmlns:a16="http://schemas.microsoft.com/office/drawing/2014/main" id="{7E3C20B9-9437-9227-A836-A48C0084BDA8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90322945"/>
              </p:ext>
            </p:extLst>
          </p:nvPr>
        </p:nvGraphicFramePr>
        <p:xfrm>
          <a:off x="322263" y="958850"/>
          <a:ext cx="5626100" cy="3502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78" name="Google Shape;7;p1">
            <a:extLst>
              <a:ext uri="{FF2B5EF4-FFF2-40B4-BE49-F238E27FC236}">
                <a16:creationId xmlns:a16="http://schemas.microsoft.com/office/drawing/2014/main" id="{330D0E33-78FA-D40F-561F-E14A7A4C2C48}"/>
              </a:ext>
            </a:extLst>
          </p:cNvPr>
          <p:cNvSpPr txBox="1"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2579689" y="4530725"/>
            <a:ext cx="15271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sym typeface="Montserrat" panose="00000500000000000000" pitchFamily="2" charset="0"/>
              </a:rPr>
              <a:t>WFH Preference Rate</a:t>
            </a:r>
          </a:p>
        </p:txBody>
      </p:sp>
      <p:sp>
        <p:nvSpPr>
          <p:cNvPr id="75" name="Google Shape;7;p1">
            <a:extLst>
              <a:ext uri="{FF2B5EF4-FFF2-40B4-BE49-F238E27FC236}">
                <a16:creationId xmlns:a16="http://schemas.microsoft.com/office/drawing/2014/main" id="{B4312CE7-435F-C10E-7F0E-EF807E65CAC9}"/>
              </a:ext>
            </a:extLst>
          </p:cNvPr>
          <p:cNvSpPr txBox="1"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146050" y="1865314"/>
            <a:ext cx="168275" cy="180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vert270" wrap="non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100" kern="120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t>Office Collab Satisfaction*</a:t>
            </a:r>
            <a:endParaRPr lang="en-US" sz="110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1312D806-F746-F9ED-B4B3-DABEC70C440C}"/>
              </a:ext>
            </a:extLst>
          </p:cNvPr>
          <p:cNvSpPr txBox="1"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103313" y="4240213"/>
            <a:ext cx="4460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E4675798-CCEF-41D9-BA0E-88EFE3C057ED}" type="datetime'''0''-''''''''''''2''''''''''''''''''''''''0''%'''''''''''">
              <a:rPr lang="en-US" altLang="en-US" sz="110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0-20%</a:t>
            </a:fld>
            <a:endParaRPr lang="en-US" sz="110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7" name="Google Shape;7;p1">
            <a:extLst>
              <a:ext uri="{FF2B5EF4-FFF2-40B4-BE49-F238E27FC236}">
                <a16:creationId xmlns:a16="http://schemas.microsoft.com/office/drawing/2014/main" id="{DD087809-EBC6-BE4F-60EF-AC428D6DC411}"/>
              </a:ext>
            </a:extLst>
          </p:cNvPr>
          <p:cNvSpPr txBox="1"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2066925" y="4240213"/>
            <a:ext cx="5381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0BEF6B6-1EB5-4A7F-B53A-1E904A49A66A}" type="datetime'''''2''''''0-''''''''''''''4''''0''%'''''''''''''''''">
              <a:rPr lang="en-US" altLang="en-US" sz="110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20-40%</a:t>
            </a:fld>
            <a:endParaRPr lang="en-US" sz="110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1" name="Google Shape;7;p1">
            <a:extLst>
              <a:ext uri="{FF2B5EF4-FFF2-40B4-BE49-F238E27FC236}">
                <a16:creationId xmlns:a16="http://schemas.microsoft.com/office/drawing/2014/main" id="{F4F3D3BD-1A13-E13F-B1D7-701E2C6AF8BA}"/>
              </a:ext>
            </a:extLst>
          </p:cNvPr>
          <p:cNvSpPr txBox="1"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071813" y="4240213"/>
            <a:ext cx="54451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8B87FE6B-E122-426E-A96B-F60D18630C01}" type="datetime'''''''4''''''0''''''''''-''6''0''''''''''%'''''''''''''''''">
              <a:rPr lang="en-US" altLang="en-US" sz="110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40-60%</a:t>
            </a:fld>
            <a:endParaRPr lang="en-US" sz="110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4" name="Google Shape;7;p1">
            <a:extLst>
              <a:ext uri="{FF2B5EF4-FFF2-40B4-BE49-F238E27FC236}">
                <a16:creationId xmlns:a16="http://schemas.microsoft.com/office/drawing/2014/main" id="{7FAA31FB-57A6-1DFC-172F-8E8A1282799A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4083050" y="4240213"/>
            <a:ext cx="54133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4AA03AE7-7FDD-44CE-B27B-7599D7E66DE3}" type="datetime'''''6''''0''''''''''-''''80''''''''''''''''''''%'''">
              <a:rPr lang="en-US" altLang="en-US" sz="110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60-80%</a:t>
            </a:fld>
            <a:endParaRPr lang="en-US" sz="110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7" name="Google Shape;7;p1">
            <a:extLst>
              <a:ext uri="{FF2B5EF4-FFF2-40B4-BE49-F238E27FC236}">
                <a16:creationId xmlns:a16="http://schemas.microsoft.com/office/drawing/2014/main" id="{3A8F20DE-E93D-B650-FA69-A296997D660A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5062538" y="4240213"/>
            <a:ext cx="5984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7B3FACD1-9DCC-4C73-8C06-45125BF08C7E}" type="datetime'80''''''''''''''''''''-''''''10''''''0%'''''''''''''''''">
              <a:rPr lang="en-US" altLang="en-US" sz="110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80-100%</a:t>
            </a:fld>
            <a:endParaRPr lang="en-US" sz="110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F41584E-66A0-1C1A-5F26-FB4E6DA61CF3}"/>
              </a:ext>
            </a:extLst>
          </p:cNvPr>
          <p:cNvSpPr txBox="1"/>
          <p:nvPr/>
        </p:nvSpPr>
        <p:spPr>
          <a:xfrm>
            <a:off x="0" y="4881890"/>
            <a:ext cx="47093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latin typeface="Montserrat" panose="00000500000000000000" pitchFamily="2" charset="0"/>
              </a:rPr>
              <a:t>*Average of SATSF Facilitate Office (2B &amp; 2C) &amp; </a:t>
            </a:r>
            <a:r>
              <a:rPr lang="en-US" sz="600" err="1">
                <a:latin typeface="Montserrat" panose="00000500000000000000" pitchFamily="2" charset="0"/>
              </a:rPr>
              <a:t>OfficeTech</a:t>
            </a:r>
            <a:r>
              <a:rPr lang="en-US" sz="600">
                <a:latin typeface="Montserrat" panose="00000500000000000000" pitchFamily="2" charset="0"/>
              </a:rPr>
              <a:t> (4B) ; 0 = Unsatisfied, 5 = Satisfied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E376279-CB80-9F12-6D48-B3D2E0521B53}"/>
              </a:ext>
            </a:extLst>
          </p:cNvPr>
          <p:cNvSpPr/>
          <p:nvPr/>
        </p:nvSpPr>
        <p:spPr>
          <a:xfrm>
            <a:off x="3856037" y="909014"/>
            <a:ext cx="3968719" cy="542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Office goers are </a:t>
            </a:r>
            <a:r>
              <a:rPr lang="en-US" sz="11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satisfied</a:t>
            </a:r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 with the collaboration setup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214D32A6-C12F-9EFA-C79D-9267A492D13E}"/>
              </a:ext>
            </a:extLst>
          </p:cNvPr>
          <p:cNvSpPr/>
          <p:nvPr/>
        </p:nvSpPr>
        <p:spPr>
          <a:xfrm>
            <a:off x="6272940" y="2944381"/>
            <a:ext cx="2548797" cy="9651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There are still </a:t>
            </a:r>
            <a:r>
              <a:rPr lang="en-US" sz="11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room of improvement </a:t>
            </a:r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for office collaboration setup for WFH workers</a:t>
            </a:r>
          </a:p>
        </p:txBody>
      </p:sp>
      <p:sp>
        <p:nvSpPr>
          <p:cNvPr id="210" name="Google Shape;407;p34">
            <a:extLst>
              <a:ext uri="{FF2B5EF4-FFF2-40B4-BE49-F238E27FC236}">
                <a16:creationId xmlns:a16="http://schemas.microsoft.com/office/drawing/2014/main" id="{9673EA19-4B03-418A-4430-BD57F7179FFD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781700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dirty="0">
                <a:solidFill>
                  <a:schemeClr val="accent2">
                    <a:lumMod val="10000"/>
                  </a:schemeClr>
                </a:solidFill>
              </a:rPr>
              <a:t>Improving collaborative capabilities at the office can be crucial</a:t>
            </a:r>
          </a:p>
        </p:txBody>
      </p:sp>
    </p:spTree>
    <p:extLst>
      <p:ext uri="{BB962C8B-B14F-4D97-AF65-F5344CB8AC3E}">
        <p14:creationId xmlns:p14="http://schemas.microsoft.com/office/powerpoint/2010/main" val="81743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66583123-D8F7-6B88-2AC6-1DAB87A15B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78970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281" imgH="281" progId="TCLayout.ActiveDocument.1">
                  <p:embed/>
                </p:oleObj>
              </mc:Choice>
              <mc:Fallback>
                <p:oleObj name="think-cell Slide" r:id="rId15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6583123-D8F7-6B88-2AC6-1DAB87A15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" name="Rectangle 166">
            <a:extLst>
              <a:ext uri="{FF2B5EF4-FFF2-40B4-BE49-F238E27FC236}">
                <a16:creationId xmlns:a16="http://schemas.microsoft.com/office/drawing/2014/main" id="{268C527D-1BF9-9F73-1BD7-AB03198E498B}"/>
              </a:ext>
            </a:extLst>
          </p:cNvPr>
          <p:cNvSpPr/>
          <p:nvPr/>
        </p:nvSpPr>
        <p:spPr>
          <a:xfrm>
            <a:off x="1962152" y="1680118"/>
            <a:ext cx="1862134" cy="298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23B5E03-2811-A6F9-80F8-484079436DEA}"/>
              </a:ext>
            </a:extLst>
          </p:cNvPr>
          <p:cNvSpPr/>
          <p:nvPr/>
        </p:nvSpPr>
        <p:spPr>
          <a:xfrm>
            <a:off x="3945731" y="2624254"/>
            <a:ext cx="931862" cy="20389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53DFC6D2-6BB2-8E6E-38A7-9E81AAC1BA78}"/>
              </a:ext>
            </a:extLst>
          </p:cNvPr>
          <p:cNvSpPr/>
          <p:nvPr/>
        </p:nvSpPr>
        <p:spPr>
          <a:xfrm>
            <a:off x="914401" y="1020763"/>
            <a:ext cx="931862" cy="36424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119E35-E476-D8FE-3C8F-E27781F0665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11</a:t>
            </a:fld>
            <a:endParaRPr lang="en"/>
          </a:p>
        </p:txBody>
      </p:sp>
      <p:graphicFrame>
        <p:nvGraphicFramePr>
          <p:cNvPr id="163" name="Chart 162">
            <a:extLst>
              <a:ext uri="{FF2B5EF4-FFF2-40B4-BE49-F238E27FC236}">
                <a16:creationId xmlns:a16="http://schemas.microsoft.com/office/drawing/2014/main" id="{BFC59325-0914-2879-6D2D-F5A8C436D57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3838696"/>
              </p:ext>
            </p:extLst>
          </p:nvPr>
        </p:nvGraphicFramePr>
        <p:xfrm>
          <a:off x="798513" y="1020763"/>
          <a:ext cx="4200525" cy="3432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sp>
        <p:nvSpPr>
          <p:cNvPr id="45" name="Google Shape;7;p1">
            <a:extLst>
              <a:ext uri="{FF2B5EF4-FFF2-40B4-BE49-F238E27FC236}">
                <a16:creationId xmlns:a16="http://schemas.microsoft.com/office/drawing/2014/main" id="{1AB3740C-8D1B-9DCA-641A-C05A39A898B2}"/>
              </a:ext>
            </a:extLst>
          </p:cNvPr>
          <p:cNvSpPr txBox="1"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541338" y="4149725"/>
            <a:ext cx="206375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72547C6-9196-4CC8-A71E-CD9679DCAB5E}" type="datetime'''''''''''''''''''''0''''''''.''''''''''''''''''''''''0'''''">
              <a:rPr lang="en-US" altLang="en-US" sz="1050" kern="1200" smtClean="0">
                <a:solidFill>
                  <a:srgbClr val="739052"/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0.0</a:t>
            </a:fld>
            <a:endParaRPr lang="en-US" sz="1050" kern="1200">
              <a:solidFill>
                <a:srgbClr val="739052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47" name="Google Shape;7;p1">
            <a:extLst>
              <a:ext uri="{FF2B5EF4-FFF2-40B4-BE49-F238E27FC236}">
                <a16:creationId xmlns:a16="http://schemas.microsoft.com/office/drawing/2014/main" id="{AAD11D55-5B34-425B-B587-C0CF5B69ACF6}"/>
              </a:ext>
            </a:extLst>
          </p:cNvPr>
          <p:cNvSpPr txBox="1"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554038" y="3435350"/>
            <a:ext cx="193675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651AE62-9EC5-4335-954C-90A6D5314760}" type="datetime'''''''''''''''''''''''0''''''''''''''''''''''.''2'''">
              <a:rPr lang="en-US" altLang="en-US" sz="1050" kern="1200" smtClean="0">
                <a:solidFill>
                  <a:srgbClr val="739052"/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0.2</a:t>
            </a:fld>
            <a:endParaRPr lang="en-US" sz="1050" kern="1200">
              <a:solidFill>
                <a:srgbClr val="739052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49" name="Google Shape;7;p1">
            <a:extLst>
              <a:ext uri="{FF2B5EF4-FFF2-40B4-BE49-F238E27FC236}">
                <a16:creationId xmlns:a16="http://schemas.microsoft.com/office/drawing/2014/main" id="{C20F655A-A306-6492-DFCA-82F3657A81C2}"/>
              </a:ext>
            </a:extLst>
          </p:cNvPr>
          <p:cNvSpPr txBox="1"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541338" y="2720975"/>
            <a:ext cx="206375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FED2A34F-3BAD-4EC5-9E25-D1DCDC80D81F}" type="datetime'''''''''''''''''''''''0''''''''''''''''''.''''4'''''''">
              <a:rPr lang="en-US" altLang="en-US" sz="1050" kern="1200" smtClean="0">
                <a:solidFill>
                  <a:srgbClr val="739052"/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0.4</a:t>
            </a:fld>
            <a:endParaRPr lang="en-US" sz="1050" kern="1200">
              <a:solidFill>
                <a:srgbClr val="739052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1" name="Google Shape;7;p1">
            <a:extLst>
              <a:ext uri="{FF2B5EF4-FFF2-40B4-BE49-F238E27FC236}">
                <a16:creationId xmlns:a16="http://schemas.microsoft.com/office/drawing/2014/main" id="{B9CD23E1-274B-D0E7-C4A4-3C0EFF940531}"/>
              </a:ext>
            </a:extLst>
          </p:cNvPr>
          <p:cNvSpPr txBox="1"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549275" y="2006600"/>
            <a:ext cx="198438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502B6BF-56E0-474D-A0CD-F547F8933865}" type="datetime'''''''''''''''''''''''''''''0''''''''''''.6'''''''''">
              <a:rPr lang="en-US" altLang="en-US" sz="1050" kern="1200" smtClean="0">
                <a:solidFill>
                  <a:srgbClr val="739052"/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0.6</a:t>
            </a:fld>
            <a:endParaRPr lang="en-US" sz="1050" kern="1200">
              <a:solidFill>
                <a:srgbClr val="739052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53" name="Google Shape;7;p1">
            <a:extLst>
              <a:ext uri="{FF2B5EF4-FFF2-40B4-BE49-F238E27FC236}">
                <a16:creationId xmlns:a16="http://schemas.microsoft.com/office/drawing/2014/main" id="{4C5F342C-7196-7EE0-B79B-5E286F5F3A99}"/>
              </a:ext>
            </a:extLst>
          </p:cNvPr>
          <p:cNvSpPr txBox="1"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544513" y="1292225"/>
            <a:ext cx="203200" cy="14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2B1BDDB-9273-4D41-B4CE-26BB641450A1}" type="datetime'''''''''''''0''''''''''.''''''''''''''8'''''''">
              <a:rPr lang="en-US" altLang="en-US" sz="1050" kern="1200" smtClean="0">
                <a:solidFill>
                  <a:srgbClr val="739052"/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0.8</a:t>
            </a:fld>
            <a:endParaRPr lang="en-US" sz="1050" kern="1200">
              <a:solidFill>
                <a:srgbClr val="739052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83A5CF98-71BE-7CA5-787E-A5853A8CF27B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1173163" y="4260850"/>
            <a:ext cx="427038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96F2631B-1D03-46A5-BEF2-FF5D68D6DBF1}" type="datetime'''H''o''''''m''''''''''''''''''''''e''''''''''''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Home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7" name="Google Shape;7;p1">
            <a:extLst>
              <a:ext uri="{FF2B5EF4-FFF2-40B4-BE49-F238E27FC236}">
                <a16:creationId xmlns:a16="http://schemas.microsoft.com/office/drawing/2014/main" id="{F601A36F-089C-3339-302E-35AE9EE17D32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2009775" y="4260850"/>
            <a:ext cx="7683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A8292EF2-5180-4370-BD6A-C92C7272883E}" type="datetime'Te''''''m''p''''''''o''''r''ary'' ''Wo''rks''pace''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Temporary Workspace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0" name="Google Shape;7;p1">
            <a:extLst>
              <a:ext uri="{FF2B5EF4-FFF2-40B4-BE49-F238E27FC236}">
                <a16:creationId xmlns:a16="http://schemas.microsoft.com/office/drawing/2014/main" id="{AB55A520-EB88-D1CD-4CD2-075D09DE4929}"/>
              </a:ext>
            </a:extLst>
          </p:cNvPr>
          <p:cNvSpPr txBox="1"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2982913" y="4260850"/>
            <a:ext cx="8413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42B29EA4-4568-430A-8CAC-E6474AEBE74C}" type="datetime'O''f''fi''''c''''''e W''o''''''''r''ks''tatio''''''n''''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Office Workstation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6" name="Google Shape;7;p1">
            <a:extLst>
              <a:ext uri="{FF2B5EF4-FFF2-40B4-BE49-F238E27FC236}">
                <a16:creationId xmlns:a16="http://schemas.microsoft.com/office/drawing/2014/main" id="{DB4AE933-2450-421B-9434-8EA6C4A0D15D}"/>
              </a:ext>
            </a:extLst>
          </p:cNvPr>
          <p:cNvSpPr txBox="1"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3987800" y="4260850"/>
            <a:ext cx="8477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947A8119-1153-43B3-BC0D-1D35817BB826}" type="datetime'''''E''nc''l''ose''d'' Off''''''''i''''''''ce'''''''' ''Space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Enclosed Office Space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121" name="Google Shape;7;p1">
            <a:extLst>
              <a:ext uri="{FF2B5EF4-FFF2-40B4-BE49-F238E27FC236}">
                <a16:creationId xmlns:a16="http://schemas.microsoft.com/office/drawing/2014/main" id="{E47021A9-8000-C569-B2AF-D6E22DC00BAB}"/>
              </a:ext>
            </a:extLst>
          </p:cNvPr>
          <p:cNvSpPr txBox="1"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274638" y="2058988"/>
            <a:ext cx="160338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vert270" wrap="non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050" kern="120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sym typeface="Montserrat" panose="00000500000000000000" pitchFamily="2" charset="0"/>
              </a:rPr>
              <a:t>WFH Preference Rate</a:t>
            </a:r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  <p:sp>
        <p:nvSpPr>
          <p:cNvPr id="136" name="Google Shape;7;p1">
            <a:extLst>
              <a:ext uri="{FF2B5EF4-FFF2-40B4-BE49-F238E27FC236}">
                <a16:creationId xmlns:a16="http://schemas.microsoft.com/office/drawing/2014/main" id="{85826A57-3582-06F5-03C4-15D123420CDA}"/>
              </a:ext>
            </a:extLst>
          </p:cNvPr>
          <p:cNvSpPr txBox="1"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2105025" y="4687888"/>
            <a:ext cx="15890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050" kern="120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sym typeface="Montserrat" panose="00000500000000000000" pitchFamily="2" charset="0"/>
              </a:rPr>
              <a:t>Preferred Environment </a:t>
            </a: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en-US" sz="1050" kern="120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sym typeface="Montserrat" panose="00000500000000000000" pitchFamily="2" charset="0"/>
              </a:rPr>
              <a:t>for Focus Work</a:t>
            </a:r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sym typeface="Montserrat" panose="00000500000000000000" pitchFamily="2" charset="0"/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FF8DC28E-A93C-4C1E-A5FF-22BA397CB6CD}"/>
              </a:ext>
            </a:extLst>
          </p:cNvPr>
          <p:cNvCxnSpPr>
            <a:cxnSpLocks/>
            <a:endCxn id="170" idx="1"/>
          </p:cNvCxnSpPr>
          <p:nvPr/>
        </p:nvCxnSpPr>
        <p:spPr>
          <a:xfrm>
            <a:off x="1846263" y="1180171"/>
            <a:ext cx="3516312" cy="0"/>
          </a:xfrm>
          <a:prstGeom prst="straightConnector1">
            <a:avLst/>
          </a:prstGeom>
          <a:ln w="19050">
            <a:solidFill>
              <a:srgbClr val="335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4436C9AB-2CB8-BA40-9519-66BDA997206C}"/>
              </a:ext>
            </a:extLst>
          </p:cNvPr>
          <p:cNvCxnSpPr>
            <a:cxnSpLocks/>
            <a:endCxn id="171" idx="1"/>
          </p:cNvCxnSpPr>
          <p:nvPr/>
        </p:nvCxnSpPr>
        <p:spPr>
          <a:xfrm>
            <a:off x="4877593" y="3652076"/>
            <a:ext cx="484982" cy="0"/>
          </a:xfrm>
          <a:prstGeom prst="straightConnector1">
            <a:avLst/>
          </a:prstGeom>
          <a:ln w="19050">
            <a:solidFill>
              <a:srgbClr val="335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24F9318-20E7-78E6-8F5E-20A1970FCD01}"/>
              </a:ext>
            </a:extLst>
          </p:cNvPr>
          <p:cNvSpPr/>
          <p:nvPr/>
        </p:nvSpPr>
        <p:spPr>
          <a:xfrm>
            <a:off x="5362575" y="909014"/>
            <a:ext cx="2548797" cy="542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Employees who love to do focused work </a:t>
            </a:r>
            <a:r>
              <a:rPr lang="en-US" sz="11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at home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C8D1728-03AE-A44A-139A-E061537AF8A0}"/>
              </a:ext>
            </a:extLst>
          </p:cNvPr>
          <p:cNvSpPr/>
          <p:nvPr/>
        </p:nvSpPr>
        <p:spPr>
          <a:xfrm>
            <a:off x="5362575" y="3343929"/>
            <a:ext cx="2548797" cy="7991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Employees who love to do focused work </a:t>
            </a:r>
            <a:r>
              <a:rPr lang="en-US" sz="11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at office with privacy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D28BA1C-D96A-D957-6A66-39EBB0A7DFE6}"/>
              </a:ext>
            </a:extLst>
          </p:cNvPr>
          <p:cNvCxnSpPr>
            <a:cxnSpLocks/>
          </p:cNvCxnSpPr>
          <p:nvPr/>
        </p:nvCxnSpPr>
        <p:spPr>
          <a:xfrm>
            <a:off x="3789513" y="2257877"/>
            <a:ext cx="1538289" cy="8347"/>
          </a:xfrm>
          <a:prstGeom prst="straightConnector1">
            <a:avLst/>
          </a:prstGeom>
          <a:ln w="19050">
            <a:solidFill>
              <a:srgbClr val="335D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9777DB1-9EBA-854F-3BC8-C71143976D4B}"/>
              </a:ext>
            </a:extLst>
          </p:cNvPr>
          <p:cNvSpPr/>
          <p:nvPr/>
        </p:nvSpPr>
        <p:spPr>
          <a:xfrm>
            <a:off x="5362575" y="1893109"/>
            <a:ext cx="2548797" cy="9651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Employees who love to switch from focused work to collaborative work/social events </a:t>
            </a:r>
            <a:r>
              <a:rPr lang="en-US" sz="11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intermittently</a:t>
            </a:r>
          </a:p>
        </p:txBody>
      </p:sp>
      <p:sp>
        <p:nvSpPr>
          <p:cNvPr id="181" name="Google Shape;407;p34">
            <a:extLst>
              <a:ext uri="{FF2B5EF4-FFF2-40B4-BE49-F238E27FC236}">
                <a16:creationId xmlns:a16="http://schemas.microsoft.com/office/drawing/2014/main" id="{9C0C6F3E-20F6-85F1-0B0D-A10B4022FA1C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781700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dirty="0">
                <a:solidFill>
                  <a:schemeClr val="accent2">
                    <a:lumMod val="10000"/>
                  </a:schemeClr>
                </a:solidFill>
              </a:rPr>
              <a:t>Ability to spend uninterrupted focused hours drives work location preferences</a:t>
            </a:r>
          </a:p>
        </p:txBody>
      </p:sp>
      <p:pic>
        <p:nvPicPr>
          <p:cNvPr id="182" name="Graphic 181" descr="Work from home house with solid fill">
            <a:extLst>
              <a:ext uri="{FF2B5EF4-FFF2-40B4-BE49-F238E27FC236}">
                <a16:creationId xmlns:a16="http://schemas.microsoft.com/office/drawing/2014/main" id="{486E48AA-902A-7248-D64D-8AC89F477A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78004" y="890730"/>
            <a:ext cx="578882" cy="578882"/>
          </a:xfrm>
          <a:prstGeom prst="rect">
            <a:avLst/>
          </a:prstGeom>
        </p:spPr>
      </p:pic>
      <p:pic>
        <p:nvPicPr>
          <p:cNvPr id="1026" name="Picture 2" descr="Cafe, coffee, restaurant, shop, store icon - Download on Iconfinder">
            <a:extLst>
              <a:ext uri="{FF2B5EF4-FFF2-40B4-BE49-F238E27FC236}">
                <a16:creationId xmlns:a16="http://schemas.microsoft.com/office/drawing/2014/main" id="{6FDBD970-0B19-F6A4-677C-B99735134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020202">
                  <a:alpha val="2353"/>
                </a:srgbClr>
              </a:clrFrom>
              <a:clrTo>
                <a:srgbClr val="020202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004" y="1824732"/>
            <a:ext cx="578882" cy="57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working, office, open-space, start-up, teamwork, work, working icon ...">
            <a:extLst>
              <a:ext uri="{FF2B5EF4-FFF2-40B4-BE49-F238E27FC236}">
                <a16:creationId xmlns:a16="http://schemas.microsoft.com/office/drawing/2014/main" id="{E6D0794C-0478-2BCD-EBB5-7AEE0D13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231" y="2354559"/>
            <a:ext cx="648428" cy="64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closed Workspace Icons - Free SVG &amp; PNG Enclosed Workspace Images ...">
            <a:extLst>
              <a:ext uri="{FF2B5EF4-FFF2-40B4-BE49-F238E27FC236}">
                <a16:creationId xmlns:a16="http://schemas.microsoft.com/office/drawing/2014/main" id="{A346D3CC-86FA-314A-E772-425FD7FAA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231" y="3415416"/>
            <a:ext cx="648428" cy="64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96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FD0A0-B928-95EB-C3A4-AC63F98EF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C48D7EEC-F2DF-1C13-83F5-90727F5543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48D7EEC-F2DF-1C13-83F5-90727F5543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EF54691-B85F-C894-980E-EBC86C5E5D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421" y="1795463"/>
            <a:ext cx="9021158" cy="1552573"/>
          </a:xfrm>
        </p:spPr>
        <p:txBody>
          <a:bodyPr vert="horz"/>
          <a:lstStyle/>
          <a:p>
            <a:pPr algn="ctr"/>
            <a:r>
              <a:rPr lang="en-US" sz="4600"/>
              <a:t>Modeling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6C1404-D50E-970E-AE0D-7ACAB6CA0E21}"/>
              </a:ext>
            </a:extLst>
          </p:cNvPr>
          <p:cNvCxnSpPr>
            <a:cxnSpLocks/>
          </p:cNvCxnSpPr>
          <p:nvPr/>
        </p:nvCxnSpPr>
        <p:spPr>
          <a:xfrm>
            <a:off x="734400" y="2571750"/>
            <a:ext cx="7675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BCF518-2898-BF9E-53DC-7CE4DA8244F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8183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31592-AEFF-2B7E-8225-5C84D1D6C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2109269F-283A-7392-9BF7-C6D8F5F263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109269F-283A-7392-9BF7-C6D8F5F263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F1EA407C-EA1A-87E8-53E4-D267CE6CBE30}"/>
              </a:ext>
            </a:extLst>
          </p:cNvPr>
          <p:cNvSpPr txBox="1">
            <a:spLocks/>
          </p:cNvSpPr>
          <p:nvPr/>
        </p:nvSpPr>
        <p:spPr>
          <a:xfrm>
            <a:off x="482400" y="33753"/>
            <a:ext cx="8251200" cy="662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>
                <a:solidFill>
                  <a:schemeClr val="accent2">
                    <a:lumMod val="10000"/>
                  </a:schemeClr>
                </a:solidFill>
              </a:rPr>
              <a:t>Collaborative Space Preferences &amp; Productivity Loss – Key factors for determining workplace preference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EDA3B-7745-79BB-DE7B-E23F328CD1A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73494B-7C50-D60C-9645-49EB1CE82BCB}"/>
              </a:ext>
            </a:extLst>
          </p:cNvPr>
          <p:cNvGrpSpPr/>
          <p:nvPr/>
        </p:nvGrpSpPr>
        <p:grpSpPr>
          <a:xfrm>
            <a:off x="210997" y="1161410"/>
            <a:ext cx="2337803" cy="3332788"/>
            <a:chOff x="143335" y="973064"/>
            <a:chExt cx="2755970" cy="364119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9DD074-EB99-CD72-16F4-01B24E0D32AF}"/>
                </a:ext>
              </a:extLst>
            </p:cNvPr>
            <p:cNvSpPr/>
            <p:nvPr/>
          </p:nvSpPr>
          <p:spPr>
            <a:xfrm>
              <a:off x="847555" y="1020347"/>
              <a:ext cx="1639998" cy="42743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47F2B4-3C6D-B882-DFDB-830B366F5E08}"/>
                </a:ext>
              </a:extLst>
            </p:cNvPr>
            <p:cNvGrpSpPr/>
            <p:nvPr/>
          </p:nvGrpSpPr>
          <p:grpSpPr>
            <a:xfrm>
              <a:off x="911140" y="1724766"/>
              <a:ext cx="1495998" cy="1894658"/>
              <a:chOff x="2212640" y="935355"/>
              <a:chExt cx="3898600" cy="1737365"/>
            </a:xfrm>
          </p:grpSpPr>
          <p:sp>
            <p:nvSpPr>
              <p:cNvPr id="21" name="Trapezoid 20">
                <a:extLst>
                  <a:ext uri="{FF2B5EF4-FFF2-40B4-BE49-F238E27FC236}">
                    <a16:creationId xmlns:a16="http://schemas.microsoft.com/office/drawing/2014/main" id="{5624B4C4-0384-FCBE-DC0C-A40A645EB9EB}"/>
                  </a:ext>
                </a:extLst>
              </p:cNvPr>
              <p:cNvSpPr/>
              <p:nvPr/>
            </p:nvSpPr>
            <p:spPr>
              <a:xfrm rot="10800000" flipH="1">
                <a:off x="2504590" y="2093600"/>
                <a:ext cx="3314700" cy="579120"/>
              </a:xfrm>
              <a:prstGeom prst="trapezoi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Montserrat" panose="00000500000000000000" pitchFamily="2" charset="0"/>
                </a:endParaRPr>
              </a:p>
            </p:txBody>
          </p:sp>
          <p:sp>
            <p:nvSpPr>
              <p:cNvPr id="5" name="Trapezoid 4">
                <a:extLst>
                  <a:ext uri="{FF2B5EF4-FFF2-40B4-BE49-F238E27FC236}">
                    <a16:creationId xmlns:a16="http://schemas.microsoft.com/office/drawing/2014/main" id="{5D257207-0474-F49B-2DFD-D8E78F21E8D0}"/>
                  </a:ext>
                </a:extLst>
              </p:cNvPr>
              <p:cNvSpPr/>
              <p:nvPr/>
            </p:nvSpPr>
            <p:spPr>
              <a:xfrm rot="10800000" flipH="1">
                <a:off x="2212640" y="935355"/>
                <a:ext cx="3898600" cy="579120"/>
              </a:xfrm>
              <a:prstGeom prst="trapezoi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Montserrat" panose="00000500000000000000" pitchFamily="2" charset="0"/>
                </a:endParaRPr>
              </a:p>
            </p:txBody>
          </p:sp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559B0BD8-BCE7-CCAA-56EC-F40FC5F08836}"/>
                  </a:ext>
                </a:extLst>
              </p:cNvPr>
              <p:cNvSpPr/>
              <p:nvPr/>
            </p:nvSpPr>
            <p:spPr>
              <a:xfrm rot="10800000" flipH="1">
                <a:off x="2359776" y="1514477"/>
                <a:ext cx="3605229" cy="579120"/>
              </a:xfrm>
              <a:prstGeom prst="trapezoid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603DDC-849B-92E3-93C4-EBD996F6CC06}"/>
                </a:ext>
              </a:extLst>
            </p:cNvPr>
            <p:cNvSpPr txBox="1"/>
            <p:nvPr/>
          </p:nvSpPr>
          <p:spPr>
            <a:xfrm>
              <a:off x="740076" y="1039134"/>
              <a:ext cx="1800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Montserrat" panose="00000500000000000000" pitchFamily="2" charset="0"/>
                </a:rPr>
                <a:t>Preprocess Data For Modeling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3AA8B5-05B4-E217-D558-C6D65B111DE7}"/>
                </a:ext>
              </a:extLst>
            </p:cNvPr>
            <p:cNvSpPr txBox="1"/>
            <p:nvPr/>
          </p:nvSpPr>
          <p:spPr>
            <a:xfrm>
              <a:off x="989939" y="1742654"/>
              <a:ext cx="135522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Montserrat" panose="00000500000000000000" pitchFamily="2" charset="0"/>
                </a:rPr>
                <a:t>Remove Columns with </a:t>
              </a:r>
              <a:br>
                <a:rPr lang="en-US" sz="900">
                  <a:latin typeface="Montserrat" panose="00000500000000000000" pitchFamily="2" charset="0"/>
                </a:rPr>
              </a:br>
              <a:r>
                <a:rPr lang="en-US" sz="900">
                  <a:latin typeface="Montserrat" panose="00000500000000000000" pitchFamily="2" charset="0"/>
                </a:rPr>
                <a:t>&gt;80% Nulls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DB4F3C-7DD5-63F3-AF3D-3C61A4C0C3C3}"/>
                </a:ext>
              </a:extLst>
            </p:cNvPr>
            <p:cNvSpPr txBox="1"/>
            <p:nvPr/>
          </p:nvSpPr>
          <p:spPr>
            <a:xfrm>
              <a:off x="960185" y="3103594"/>
              <a:ext cx="1393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Montserrat" panose="00000500000000000000" pitchFamily="2" charset="0"/>
                </a:rPr>
                <a:t>Decision Tree Model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C2578D-A664-B1D7-578A-A7B931B272EA}"/>
                </a:ext>
              </a:extLst>
            </p:cNvPr>
            <p:cNvSpPr txBox="1"/>
            <p:nvPr/>
          </p:nvSpPr>
          <p:spPr>
            <a:xfrm>
              <a:off x="414292" y="3906376"/>
              <a:ext cx="24850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Montserrat" panose="00000500000000000000" pitchFamily="2" charset="0"/>
                </a:rPr>
                <a:t>Shapley Analysis</a:t>
              </a:r>
            </a:p>
            <a:p>
              <a:pPr algn="ctr"/>
              <a:r>
                <a:rPr lang="en-US" sz="900">
                  <a:latin typeface="Montserrat" panose="00000500000000000000" pitchFamily="2" charset="0"/>
                </a:rPr>
                <a:t>+</a:t>
              </a:r>
            </a:p>
            <a:p>
              <a:pPr algn="ctr"/>
              <a:r>
                <a:rPr lang="en-US" sz="900">
                  <a:latin typeface="Montserrat" panose="00000500000000000000" pitchFamily="2" charset="0"/>
                </a:rPr>
                <a:t>Analyze Factor </a:t>
              </a:r>
            </a:p>
            <a:p>
              <a:pPr algn="ctr"/>
              <a:r>
                <a:rPr lang="en-US" sz="900">
                  <a:latin typeface="Montserrat" panose="00000500000000000000" pitchFamily="2" charset="0"/>
                </a:rPr>
                <a:t>Loadings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C53DBD-A7EB-13B2-ACDD-424776CBA589}"/>
                </a:ext>
              </a:extLst>
            </p:cNvPr>
            <p:cNvSpPr/>
            <p:nvPr/>
          </p:nvSpPr>
          <p:spPr>
            <a:xfrm>
              <a:off x="847555" y="3880160"/>
              <a:ext cx="1639998" cy="7078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0A6854-1E9B-F9D5-7FA6-A81E4B903EB9}"/>
                </a:ext>
              </a:extLst>
            </p:cNvPr>
            <p:cNvSpPr txBox="1"/>
            <p:nvPr/>
          </p:nvSpPr>
          <p:spPr>
            <a:xfrm>
              <a:off x="885490" y="2355962"/>
              <a:ext cx="15426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>
                  <a:latin typeface="Montserrat" panose="00000500000000000000" pitchFamily="2" charset="0"/>
                </a:rPr>
                <a:t>Decompose </a:t>
              </a:r>
            </a:p>
            <a:p>
              <a:pPr algn="ctr"/>
              <a:r>
                <a:rPr lang="en-US" sz="900">
                  <a:latin typeface="Montserrat" panose="00000500000000000000" pitchFamily="2" charset="0"/>
                </a:rPr>
                <a:t>with Factor </a:t>
              </a:r>
            </a:p>
            <a:p>
              <a:pPr algn="ctr"/>
              <a:r>
                <a:rPr lang="en-US" sz="900">
                  <a:latin typeface="Montserrat" panose="00000500000000000000" pitchFamily="2" charset="0"/>
                </a:rPr>
                <a:t>Analysis</a:t>
              </a:r>
            </a:p>
          </p:txBody>
        </p:sp>
        <p:sp>
          <p:nvSpPr>
            <p:cNvPr id="70" name="Arrow: Down 69">
              <a:extLst>
                <a:ext uri="{FF2B5EF4-FFF2-40B4-BE49-F238E27FC236}">
                  <a16:creationId xmlns:a16="http://schemas.microsoft.com/office/drawing/2014/main" id="{0DFD9154-D55B-8547-65B7-DB675A6C0BA7}"/>
                </a:ext>
              </a:extLst>
            </p:cNvPr>
            <p:cNvSpPr/>
            <p:nvPr/>
          </p:nvSpPr>
          <p:spPr>
            <a:xfrm>
              <a:off x="397192" y="1444362"/>
              <a:ext cx="182777" cy="2435798"/>
            </a:xfrm>
            <a:prstGeom prst="downArrow">
              <a:avLst>
                <a:gd name="adj1" fmla="val 35763"/>
                <a:gd name="adj2" fmla="val 144913"/>
              </a:avLst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Graphic 72" descr="Table with solid fill">
              <a:extLst>
                <a:ext uri="{FF2B5EF4-FFF2-40B4-BE49-F238E27FC236}">
                  <a16:creationId xmlns:a16="http://schemas.microsoft.com/office/drawing/2014/main" id="{A289AF9B-DCD0-FA35-8A4E-0B374E5EC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5799" y="973064"/>
              <a:ext cx="488246" cy="488246"/>
            </a:xfrm>
            <a:prstGeom prst="rect">
              <a:avLst/>
            </a:prstGeom>
          </p:spPr>
        </p:pic>
        <p:pic>
          <p:nvPicPr>
            <p:cNvPr id="75" name="Graphic 74" descr="Statistics with solid fill">
              <a:extLst>
                <a:ext uri="{FF2B5EF4-FFF2-40B4-BE49-F238E27FC236}">
                  <a16:creationId xmlns:a16="http://schemas.microsoft.com/office/drawing/2014/main" id="{18E944BE-2B4F-C551-143D-0BD4BE0A2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8954" y="4007398"/>
              <a:ext cx="476883" cy="476883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FA1E6BD-27AA-8041-6580-6B2847A88E48}"/>
                </a:ext>
              </a:extLst>
            </p:cNvPr>
            <p:cNvSpPr txBox="1"/>
            <p:nvPr/>
          </p:nvSpPr>
          <p:spPr>
            <a:xfrm rot="5400000">
              <a:off x="-954342" y="2832530"/>
              <a:ext cx="2494688" cy="299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Montserrat" panose="00000500000000000000" pitchFamily="2" charset="0"/>
                </a:rPr>
                <a:t>Data to information 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A89F18-EAC6-1CC7-CF7A-9495FFB9A6A7}"/>
                </a:ext>
              </a:extLst>
            </p:cNvPr>
            <p:cNvCxnSpPr>
              <a:cxnSpLocks/>
            </p:cNvCxnSpPr>
            <p:nvPr/>
          </p:nvCxnSpPr>
          <p:spPr>
            <a:xfrm>
              <a:off x="1667554" y="1493432"/>
              <a:ext cx="2339" cy="246267"/>
            </a:xfrm>
            <a:prstGeom prst="line">
              <a:avLst/>
            </a:prstGeom>
            <a:ln w="19050">
              <a:solidFill>
                <a:schemeClr val="accent2">
                  <a:lumMod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9197CEC-8218-2525-DA18-796450DEE97C}"/>
                </a:ext>
              </a:extLst>
            </p:cNvPr>
            <p:cNvCxnSpPr>
              <a:cxnSpLocks/>
            </p:cNvCxnSpPr>
            <p:nvPr/>
          </p:nvCxnSpPr>
          <p:spPr>
            <a:xfrm>
              <a:off x="1639384" y="3645684"/>
              <a:ext cx="2339" cy="246267"/>
            </a:xfrm>
            <a:prstGeom prst="line">
              <a:avLst/>
            </a:prstGeom>
            <a:ln w="19050">
              <a:solidFill>
                <a:schemeClr val="accent2">
                  <a:lumMod val="1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5091F8-AB1E-D373-CC2D-B213D4F02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150045"/>
              </p:ext>
            </p:extLst>
          </p:nvPr>
        </p:nvGraphicFramePr>
        <p:xfrm>
          <a:off x="3136997" y="1226629"/>
          <a:ext cx="5533449" cy="328869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1794206">
                  <a:extLst>
                    <a:ext uri="{9D8B030D-6E8A-4147-A177-3AD203B41FA5}">
                      <a16:colId xmlns:a16="http://schemas.microsoft.com/office/drawing/2014/main" val="1092636695"/>
                    </a:ext>
                  </a:extLst>
                </a:gridCol>
                <a:gridCol w="2494196">
                  <a:extLst>
                    <a:ext uri="{9D8B030D-6E8A-4147-A177-3AD203B41FA5}">
                      <a16:colId xmlns:a16="http://schemas.microsoft.com/office/drawing/2014/main" val="3508067508"/>
                    </a:ext>
                  </a:extLst>
                </a:gridCol>
                <a:gridCol w="1245047">
                  <a:extLst>
                    <a:ext uri="{9D8B030D-6E8A-4147-A177-3AD203B41FA5}">
                      <a16:colId xmlns:a16="http://schemas.microsoft.com/office/drawing/2014/main" val="3486292475"/>
                    </a:ext>
                  </a:extLst>
                </a:gridCol>
              </a:tblGrid>
              <a:tr h="719429"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Montserrat" panose="00000500000000000000" pitchFamily="2" charset="0"/>
                        </a:rPr>
                        <a:t>Factor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3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Montserrat" panose="00000500000000000000" pitchFamily="2" charset="0"/>
                        </a:rPr>
                        <a:t>Factor Alignment / 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3B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Montserrat" panose="00000500000000000000" pitchFamily="2" charset="0"/>
                        </a:rPr>
                        <a:t>Shapley Values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116853"/>
                  </a:ext>
                </a:extLst>
              </a:tr>
              <a:tr h="639377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latin typeface="Montserrat" panose="00000500000000000000" pitchFamily="2" charset="0"/>
                        </a:rPr>
                        <a:t>Factor 9</a:t>
                      </a:r>
                      <a:r>
                        <a:rPr lang="en-US" sz="1000" b="1">
                          <a:latin typeface="Montserrat" panose="00000500000000000000" pitchFamily="2" charset="0"/>
                        </a:rPr>
                        <a:t> – </a:t>
                      </a:r>
                      <a:r>
                        <a:rPr lang="en-US" sz="1200" b="1">
                          <a:latin typeface="Montserrat" panose="00000500000000000000" pitchFamily="2" charset="0"/>
                        </a:rPr>
                        <a:t>Workspace for Focus &amp; Collab</a:t>
                      </a:r>
                      <a:endParaRPr lang="en-US" sz="1000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Preferred workspace and location for in-person collaboration and tasks that require undivided attention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Montserrat" panose="00000500000000000000" pitchFamily="2" charset="0"/>
                        </a:rPr>
                        <a:t>0.36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774174"/>
                  </a:ext>
                </a:extLst>
              </a:tr>
              <a:tr h="541787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latin typeface="Montserrat" panose="00000500000000000000" pitchFamily="2" charset="0"/>
                        </a:rPr>
                        <a:t>Factor 3</a:t>
                      </a:r>
                      <a:r>
                        <a:rPr lang="en-US" sz="1000" b="1">
                          <a:latin typeface="Montserrat" panose="00000500000000000000" pitchFamily="2" charset="0"/>
                        </a:rPr>
                        <a:t> – </a:t>
                      </a:r>
                      <a:r>
                        <a:rPr lang="en-US" sz="1200" b="1">
                          <a:latin typeface="Montserrat" panose="00000500000000000000" pitchFamily="2" charset="0"/>
                        </a:rPr>
                        <a:t>Workplace Features Preference</a:t>
                      </a:r>
                      <a:endParaRPr lang="en-US" sz="1000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Importance of workplace and work environment features</a:t>
                      </a:r>
                    </a:p>
                    <a:p>
                      <a:endParaRPr lang="en-US" sz="700" i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Montserrat" panose="00000500000000000000" pitchFamily="2" charset="0"/>
                        </a:rPr>
                        <a:t>0.35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181408"/>
                  </a:ext>
                </a:extLst>
              </a:tr>
              <a:tr h="645627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latin typeface="Montserrat" panose="00000500000000000000" pitchFamily="2" charset="0"/>
                        </a:rPr>
                        <a:t>Factor 1</a:t>
                      </a:r>
                      <a:r>
                        <a:rPr lang="en-US" sz="1000" b="1">
                          <a:latin typeface="Montserrat" panose="00000500000000000000" pitchFamily="2" charset="0"/>
                        </a:rPr>
                        <a:t> - </a:t>
                      </a:r>
                      <a:r>
                        <a:rPr lang="en-US" sz="1200" b="1">
                          <a:latin typeface="Montserrat" panose="00000500000000000000" pitchFamily="2" charset="0"/>
                        </a:rPr>
                        <a:t>Collaboration Satisfaction</a:t>
                      </a:r>
                      <a:endParaRPr lang="en-US" sz="1000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Employee satisfaction levels with respect to collaboration in the workplace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Montserrat" panose="00000500000000000000" pitchFamily="2" charset="0"/>
                        </a:rPr>
                        <a:t>0.22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123435"/>
                  </a:ext>
                </a:extLst>
              </a:tr>
              <a:tr h="644185">
                <a:tc>
                  <a:txBody>
                    <a:bodyPr/>
                    <a:lstStyle/>
                    <a:p>
                      <a:pPr algn="ctr"/>
                      <a:r>
                        <a:rPr lang="en-US" sz="1000" b="0">
                          <a:latin typeface="Montserrat" panose="00000500000000000000" pitchFamily="2" charset="0"/>
                        </a:rPr>
                        <a:t>Factor 10 </a:t>
                      </a:r>
                      <a:r>
                        <a:rPr lang="en-US" sz="1000" b="1">
                          <a:latin typeface="Montserrat" panose="00000500000000000000" pitchFamily="2" charset="0"/>
                        </a:rPr>
                        <a:t>– </a:t>
                      </a:r>
                      <a:r>
                        <a:rPr lang="en-US" sz="1200" b="1">
                          <a:latin typeface="Montserrat" panose="00000500000000000000" pitchFamily="2" charset="0"/>
                        </a:rPr>
                        <a:t>Productivity Hindrances</a:t>
                      </a:r>
                      <a:endParaRPr lang="en-US" sz="1000" b="1">
                        <a:latin typeface="Montserrat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Montserrat" panose="00000500000000000000" pitchFamily="2" charset="0"/>
                        </a:rPr>
                        <a:t>Major workplace issues that contributed to loss of productive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Montserrat" panose="00000500000000000000" pitchFamily="2" charset="0"/>
                        </a:rPr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40895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89A9A45-3DC4-0955-50CC-9663C9E1CBB6}"/>
              </a:ext>
            </a:extLst>
          </p:cNvPr>
          <p:cNvSpPr txBox="1"/>
          <p:nvPr/>
        </p:nvSpPr>
        <p:spPr>
          <a:xfrm>
            <a:off x="0" y="4760090"/>
            <a:ext cx="831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>
                <a:latin typeface="Montserrat" panose="00000500000000000000" pitchFamily="2" charset="0"/>
              </a:rPr>
              <a:t>Note: </a:t>
            </a:r>
            <a:br>
              <a:rPr lang="en-US" sz="600">
                <a:latin typeface="Montserrat" panose="00000500000000000000" pitchFamily="2" charset="0"/>
              </a:rPr>
            </a:br>
            <a:r>
              <a:rPr lang="en-US" sz="600">
                <a:latin typeface="Montserrat" panose="00000500000000000000" pitchFamily="2" charset="0"/>
              </a:rPr>
              <a:t>“Compositive Work Location Preference Score” is used as Target Variable  for Decision Tree Model</a:t>
            </a:r>
            <a:br>
              <a:rPr lang="en-US" sz="600">
                <a:latin typeface="Montserrat" panose="00000500000000000000" pitchFamily="2" charset="0"/>
              </a:rPr>
            </a:br>
            <a:r>
              <a:rPr lang="en-US" sz="600">
                <a:latin typeface="Montserrat" panose="00000500000000000000" pitchFamily="2" charset="0"/>
              </a:rPr>
              <a:t>Calculated as an Average of 11 Post Covid Impact Shift Metrics (A-K); 0 = Home Preferred,  5 = Office Preferred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05623-AD56-AF54-556B-B499642CEB1F}"/>
              </a:ext>
            </a:extLst>
          </p:cNvPr>
          <p:cNvSpPr txBox="1"/>
          <p:nvPr/>
        </p:nvSpPr>
        <p:spPr>
          <a:xfrm>
            <a:off x="3032340" y="907494"/>
            <a:ext cx="57427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>
                <a:latin typeface="Montserrat" panose="00000500000000000000" pitchFamily="2" charset="0"/>
              </a:rPr>
              <a:t>Key Factors – Derived from Shapley Analysis of Predictive Modeling Outcomes</a:t>
            </a:r>
          </a:p>
        </p:txBody>
      </p:sp>
    </p:spTree>
    <p:extLst>
      <p:ext uri="{BB962C8B-B14F-4D97-AF65-F5344CB8AC3E}">
        <p14:creationId xmlns:p14="http://schemas.microsoft.com/office/powerpoint/2010/main" val="2474778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586CD-4D6B-B55E-F373-CF2BB8ED9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FE52B01-35BC-C660-E712-8991D68FCE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34730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FE52B01-35BC-C660-E712-8991D68FCE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5681923-A393-9C6C-B8E6-01FFBF4CB6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4375" y="1639726"/>
            <a:ext cx="7715250" cy="932024"/>
          </a:xfrm>
        </p:spPr>
        <p:txBody>
          <a:bodyPr vert="horz"/>
          <a:lstStyle/>
          <a:p>
            <a:pPr algn="ctr"/>
            <a:r>
              <a:rPr lang="en-US" sz="4800"/>
              <a:t>Segmentation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E4A1BF-A129-834D-34EC-99D8E33BAA8D}"/>
              </a:ext>
            </a:extLst>
          </p:cNvPr>
          <p:cNvCxnSpPr>
            <a:cxnSpLocks/>
          </p:cNvCxnSpPr>
          <p:nvPr/>
        </p:nvCxnSpPr>
        <p:spPr>
          <a:xfrm>
            <a:off x="734400" y="2571750"/>
            <a:ext cx="7675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13731D-A6F0-FCF6-7970-04B068C647B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826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C1D4-874E-EA9B-933C-06BF42C9C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D7305D06-50F3-1F7E-A8A6-758A0990BCD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7305D06-50F3-1F7E-A8A6-758A0990BC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E1C6A1E8-A1CA-7DB2-0E15-0883DBCA51B0}"/>
              </a:ext>
            </a:extLst>
          </p:cNvPr>
          <p:cNvSpPr txBox="1">
            <a:spLocks/>
          </p:cNvSpPr>
          <p:nvPr/>
        </p:nvSpPr>
        <p:spPr>
          <a:xfrm>
            <a:off x="740076" y="97538"/>
            <a:ext cx="77817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>
                <a:solidFill>
                  <a:schemeClr val="accent2">
                    <a:lumMod val="10000"/>
                  </a:schemeClr>
                </a:solidFill>
              </a:rPr>
              <a:t>Segmenting Employees can help us understand their specific needs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70221-C1D2-9232-8088-2FCD9E92E45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63B9E61-DA71-7B64-E5A5-B6867BA39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042" y="1263803"/>
            <a:ext cx="1920240" cy="95900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Home Anchors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64% Customer Support</a:t>
            </a:r>
            <a:endParaRPr lang="en-US" altLang="en-US" sz="800" i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62% Sales, Mktg, HR, </a:t>
            </a:r>
            <a:r>
              <a:rPr kumimoji="0" lang="en-US" altLang="en-US" sz="900" b="0" i="0" u="none" strike="noStrike" kern="0" cap="none" spc="0" normalizeH="0" baseline="0" noProof="0" err="1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Mgmt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46% Tech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FE2853-24B3-8D77-FC9E-B494C1C9E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880" y="1263803"/>
            <a:ext cx="1920240" cy="95900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Hybrid Force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50% Construction &amp; Architecture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rgbClr val="666666">
                    <a:lumMod val="50000"/>
                  </a:srgbClr>
                </a:solidFill>
                <a:latin typeface="Montserrat" panose="00000500000000000000" pitchFamily="2" charset="0"/>
                <a:cs typeface="Arial"/>
              </a:rPr>
              <a:t>38% Environmental &amp; Transport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5063B67-2B9D-2A07-683C-B27BB402F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150" y="1263801"/>
            <a:ext cx="1920240" cy="95900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Office Cohort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42% Environmental &amp; Transport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rgbClr val="666666">
                    <a:lumMod val="50000"/>
                  </a:srgbClr>
                </a:solidFill>
                <a:latin typeface="Montserrat" panose="00000500000000000000" pitchFamily="2" charset="0"/>
                <a:cs typeface="Arial"/>
              </a:rPr>
              <a:t>27% Architecture &amp; Construction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34E7B4-5EF0-0276-1EAB-4073A654A70F}"/>
              </a:ext>
            </a:extLst>
          </p:cNvPr>
          <p:cNvSpPr/>
          <p:nvPr/>
        </p:nvSpPr>
        <p:spPr>
          <a:xfrm rot="10800000">
            <a:off x="1384042" y="999889"/>
            <a:ext cx="2987232" cy="16355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Work from home house with solid fill">
            <a:extLst>
              <a:ext uri="{FF2B5EF4-FFF2-40B4-BE49-F238E27FC236}">
                <a16:creationId xmlns:a16="http://schemas.microsoft.com/office/drawing/2014/main" id="{D441F9DA-668F-B0C2-5A82-C9C4D4C7F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493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4B95B9F8-ACB7-8B39-C8A3-15AF372EB8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8262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911E515-CE58-0CC2-0073-86277BD8F472}"/>
              </a:ext>
            </a:extLst>
          </p:cNvPr>
          <p:cNvSpPr/>
          <p:nvPr/>
        </p:nvSpPr>
        <p:spPr>
          <a:xfrm>
            <a:off x="4751688" y="999887"/>
            <a:ext cx="2987232" cy="16355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42AFFD-748C-75AB-8DC1-2A542A3E7140}"/>
              </a:ext>
            </a:extLst>
          </p:cNvPr>
          <p:cNvSpPr txBox="1"/>
          <p:nvPr/>
        </p:nvSpPr>
        <p:spPr>
          <a:xfrm>
            <a:off x="2384919" y="718797"/>
            <a:ext cx="43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Productivity and Preference of Work Location</a:t>
            </a:r>
          </a:p>
        </p:txBody>
      </p:sp>
    </p:spTree>
    <p:extLst>
      <p:ext uri="{BB962C8B-B14F-4D97-AF65-F5344CB8AC3E}">
        <p14:creationId xmlns:p14="http://schemas.microsoft.com/office/powerpoint/2010/main" val="113369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D4A24-ED81-EEC1-AF30-6FB716432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B18FFF75-6FA7-34ED-C5FB-9D1AA2FDC3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18FFF75-6FA7-34ED-C5FB-9D1AA2FDC3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704AC98C-FC1D-60FD-930C-261F0BD9420E}"/>
              </a:ext>
            </a:extLst>
          </p:cNvPr>
          <p:cNvSpPr txBox="1">
            <a:spLocks/>
          </p:cNvSpPr>
          <p:nvPr/>
        </p:nvSpPr>
        <p:spPr>
          <a:xfrm>
            <a:off x="740076" y="97538"/>
            <a:ext cx="77817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dirty="0">
                <a:solidFill>
                  <a:schemeClr val="accent2">
                    <a:lumMod val="10000"/>
                  </a:schemeClr>
                </a:solidFill>
              </a:rPr>
              <a:t>Segmentation – Cluster 1 (WFH Employees)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1162F-AD0A-BCBB-EA10-575EA117924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B611160-5713-0739-7F34-E1EC0E108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042" y="1263803"/>
            <a:ext cx="1920240" cy="95900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Home Anchors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64% Customer Support</a:t>
            </a:r>
            <a:endParaRPr lang="en-US" altLang="en-US" sz="800" i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62% Sales, Mktg, HR, </a:t>
            </a:r>
            <a:r>
              <a:rPr kumimoji="0" lang="en-US" altLang="en-US" sz="900" b="0" i="0" u="none" strike="noStrike" kern="0" cap="none" spc="0" normalizeH="0" baseline="0" noProof="0" err="1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Mgmt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46% Tech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01351F9-5D13-CF57-A44C-E9C5DCF33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880" y="1263803"/>
            <a:ext cx="1920240" cy="9590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Hybrid Force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50% Construction &amp; Architecture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cs typeface="Arial"/>
              </a:rPr>
              <a:t>38% Environmental &amp; Transport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AA26D4E-F7A5-722E-CCC5-664299A29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150" y="1263801"/>
            <a:ext cx="1920240" cy="9590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Office Cohort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42% Environmental &amp; Transport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cs typeface="Arial"/>
              </a:rPr>
              <a:t>27% Architecture &amp; Construction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C3E1269-2AFF-9594-9292-5C81B09B1ACB}"/>
              </a:ext>
            </a:extLst>
          </p:cNvPr>
          <p:cNvSpPr/>
          <p:nvPr/>
        </p:nvSpPr>
        <p:spPr>
          <a:xfrm rot="10800000">
            <a:off x="1384042" y="999889"/>
            <a:ext cx="2987232" cy="16355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Work from home house with solid fill">
            <a:extLst>
              <a:ext uri="{FF2B5EF4-FFF2-40B4-BE49-F238E27FC236}">
                <a16:creationId xmlns:a16="http://schemas.microsoft.com/office/drawing/2014/main" id="{3AC81752-0185-FA39-2903-95ED3C967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493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558AFF39-1EF0-B76A-3AA3-DE43777A76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8262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3C333B2-1A1A-6DB3-2EDD-C91727CED588}"/>
              </a:ext>
            </a:extLst>
          </p:cNvPr>
          <p:cNvSpPr/>
          <p:nvPr/>
        </p:nvSpPr>
        <p:spPr>
          <a:xfrm>
            <a:off x="4751688" y="999887"/>
            <a:ext cx="2987232" cy="16355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4466D4-038A-EA49-9220-8C7E027ED4FF}"/>
              </a:ext>
            </a:extLst>
          </p:cNvPr>
          <p:cNvSpPr txBox="1"/>
          <p:nvPr/>
        </p:nvSpPr>
        <p:spPr>
          <a:xfrm>
            <a:off x="2384919" y="718797"/>
            <a:ext cx="43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Productivity and Preference of Work Location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98CB8C-A38B-0D13-1A07-31894B585808}"/>
              </a:ext>
            </a:extLst>
          </p:cNvPr>
          <p:cNvGrpSpPr/>
          <p:nvPr/>
        </p:nvGrpSpPr>
        <p:grpSpPr>
          <a:xfrm>
            <a:off x="1384042" y="2184703"/>
            <a:ext cx="6354878" cy="2783532"/>
            <a:chOff x="1384042" y="2187213"/>
            <a:chExt cx="6354878" cy="260037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D9B25F0-B0B6-E840-030B-3E4F87326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5140" y="2187213"/>
              <a:ext cx="0" cy="89080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45">
              <a:extLst>
                <a:ext uri="{FF2B5EF4-FFF2-40B4-BE49-F238E27FC236}">
                  <a16:creationId xmlns:a16="http://schemas.microsoft.com/office/drawing/2014/main" id="{4788CF49-3898-EE36-9197-758E60816BD4}"/>
                </a:ext>
              </a:extLst>
            </p:cNvPr>
            <p:cNvSpPr/>
            <p:nvPr/>
          </p:nvSpPr>
          <p:spPr>
            <a:xfrm>
              <a:off x="1384042" y="2668208"/>
              <a:ext cx="6354878" cy="2119382"/>
            </a:xfrm>
            <a:custGeom>
              <a:avLst/>
              <a:gdLst>
                <a:gd name="connsiteX0" fmla="*/ 0 w 2017524"/>
                <a:gd name="connsiteY0" fmla="*/ 88861 h 1094753"/>
                <a:gd name="connsiteX1" fmla="*/ 88861 w 2017524"/>
                <a:gd name="connsiteY1" fmla="*/ 0 h 1094753"/>
                <a:gd name="connsiteX2" fmla="*/ 1928663 w 2017524"/>
                <a:gd name="connsiteY2" fmla="*/ 0 h 1094753"/>
                <a:gd name="connsiteX3" fmla="*/ 2017524 w 2017524"/>
                <a:gd name="connsiteY3" fmla="*/ 88861 h 1094753"/>
                <a:gd name="connsiteX4" fmla="*/ 2017524 w 2017524"/>
                <a:gd name="connsiteY4" fmla="*/ 1005892 h 1094753"/>
                <a:gd name="connsiteX5" fmla="*/ 1928663 w 2017524"/>
                <a:gd name="connsiteY5" fmla="*/ 1094753 h 1094753"/>
                <a:gd name="connsiteX6" fmla="*/ 88861 w 2017524"/>
                <a:gd name="connsiteY6" fmla="*/ 1094753 h 1094753"/>
                <a:gd name="connsiteX7" fmla="*/ 0 w 2017524"/>
                <a:gd name="connsiteY7" fmla="*/ 1005892 h 1094753"/>
                <a:gd name="connsiteX8" fmla="*/ 0 w 2017524"/>
                <a:gd name="connsiteY8" fmla="*/ 88861 h 1094753"/>
                <a:gd name="connsiteX0" fmla="*/ 12 w 2017536"/>
                <a:gd name="connsiteY0" fmla="*/ 88861 h 1095103"/>
                <a:gd name="connsiteX1" fmla="*/ 88873 w 2017536"/>
                <a:gd name="connsiteY1" fmla="*/ 0 h 1095103"/>
                <a:gd name="connsiteX2" fmla="*/ 1928675 w 2017536"/>
                <a:gd name="connsiteY2" fmla="*/ 0 h 1095103"/>
                <a:gd name="connsiteX3" fmla="*/ 2017536 w 2017536"/>
                <a:gd name="connsiteY3" fmla="*/ 88861 h 1095103"/>
                <a:gd name="connsiteX4" fmla="*/ 2017536 w 2017536"/>
                <a:gd name="connsiteY4" fmla="*/ 1005892 h 1095103"/>
                <a:gd name="connsiteX5" fmla="*/ 1928675 w 2017536"/>
                <a:gd name="connsiteY5" fmla="*/ 1094753 h 1095103"/>
                <a:gd name="connsiteX6" fmla="*/ 88873 w 2017536"/>
                <a:gd name="connsiteY6" fmla="*/ 1094753 h 1095103"/>
                <a:gd name="connsiteX7" fmla="*/ 12 w 2017536"/>
                <a:gd name="connsiteY7" fmla="*/ 1005892 h 1095103"/>
                <a:gd name="connsiteX8" fmla="*/ 12 w 2017536"/>
                <a:gd name="connsiteY8" fmla="*/ 88861 h 1095103"/>
                <a:gd name="connsiteX0" fmla="*/ 751 w 2018275"/>
                <a:gd name="connsiteY0" fmla="*/ 88861 h 1094849"/>
                <a:gd name="connsiteX1" fmla="*/ 89612 w 2018275"/>
                <a:gd name="connsiteY1" fmla="*/ 0 h 1094849"/>
                <a:gd name="connsiteX2" fmla="*/ 1929414 w 2018275"/>
                <a:gd name="connsiteY2" fmla="*/ 0 h 1094849"/>
                <a:gd name="connsiteX3" fmla="*/ 2018275 w 2018275"/>
                <a:gd name="connsiteY3" fmla="*/ 88861 h 1094849"/>
                <a:gd name="connsiteX4" fmla="*/ 2018275 w 2018275"/>
                <a:gd name="connsiteY4" fmla="*/ 1005892 h 1094849"/>
                <a:gd name="connsiteX5" fmla="*/ 1929414 w 2018275"/>
                <a:gd name="connsiteY5" fmla="*/ 1094753 h 1094849"/>
                <a:gd name="connsiteX6" fmla="*/ 89612 w 2018275"/>
                <a:gd name="connsiteY6" fmla="*/ 1094753 h 1094849"/>
                <a:gd name="connsiteX7" fmla="*/ 751 w 2018275"/>
                <a:gd name="connsiteY7" fmla="*/ 1005892 h 1094849"/>
                <a:gd name="connsiteX8" fmla="*/ 751 w 2018275"/>
                <a:gd name="connsiteY8" fmla="*/ 88861 h 109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275" h="1094849">
                  <a:moveTo>
                    <a:pt x="751" y="88861"/>
                  </a:moveTo>
                  <a:cubicBezTo>
                    <a:pt x="751" y="39784"/>
                    <a:pt x="40535" y="0"/>
                    <a:pt x="89612" y="0"/>
                  </a:cubicBezTo>
                  <a:lnTo>
                    <a:pt x="1929414" y="0"/>
                  </a:lnTo>
                  <a:cubicBezTo>
                    <a:pt x="1978491" y="0"/>
                    <a:pt x="2018275" y="39784"/>
                    <a:pt x="2018275" y="88861"/>
                  </a:cubicBezTo>
                  <a:lnTo>
                    <a:pt x="2018275" y="1005892"/>
                  </a:lnTo>
                  <a:cubicBezTo>
                    <a:pt x="2018275" y="1054969"/>
                    <a:pt x="1978491" y="1094753"/>
                    <a:pt x="1929414" y="1094753"/>
                  </a:cubicBezTo>
                  <a:lnTo>
                    <a:pt x="89612" y="1094753"/>
                  </a:lnTo>
                  <a:cubicBezTo>
                    <a:pt x="-14233" y="1097134"/>
                    <a:pt x="751" y="1054969"/>
                    <a:pt x="751" y="1005892"/>
                  </a:cubicBezTo>
                  <a:lnTo>
                    <a:pt x="751" y="88861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solidFill>
                  <a:srgbClr val="000000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1439F167-7DE5-6C11-22C6-E54A399802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056526" y="3027502"/>
            <a:ext cx="537227" cy="537227"/>
          </a:xfrm>
          <a:prstGeom prst="rect">
            <a:avLst/>
          </a:prstGeom>
        </p:spPr>
      </p:pic>
      <p:pic>
        <p:nvPicPr>
          <p:cNvPr id="16" name="Graphic 15" descr="Meeting with solid fill">
            <a:extLst>
              <a:ext uri="{FF2B5EF4-FFF2-40B4-BE49-F238E27FC236}">
                <a16:creationId xmlns:a16="http://schemas.microsoft.com/office/drawing/2014/main" id="{E0107636-6E1C-B93E-CE1F-D5FE37B4EE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52339" y="3027499"/>
            <a:ext cx="537228" cy="53722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2E02D9E-F0B6-872D-5613-ED39516475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554432" y="3027500"/>
            <a:ext cx="537228" cy="537228"/>
          </a:xfrm>
          <a:prstGeom prst="rect">
            <a:avLst/>
          </a:prstGeom>
        </p:spPr>
      </p:pic>
      <p:pic>
        <p:nvPicPr>
          <p:cNvPr id="22" name="Graphic 21" descr="Management with solid fill">
            <a:extLst>
              <a:ext uri="{FF2B5EF4-FFF2-40B4-BE49-F238E27FC236}">
                <a16:creationId xmlns:a16="http://schemas.microsoft.com/office/drawing/2014/main" id="{1C97DC87-AB50-B594-7F4D-DCA49F5020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0247" y="3027501"/>
            <a:ext cx="537227" cy="537227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330CEC26-6E75-B833-CA89-5A1651D40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731" y="3564728"/>
            <a:ext cx="1250816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Noise Distraction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28362078-EC2D-2EE0-0EE3-A8C23CF30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8102" y="3564726"/>
            <a:ext cx="1321218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Collab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On a scale 0 – 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(0 – better at home,  </a:t>
            </a:r>
            <a:b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5 – better at office)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Hanging on the edge </a:t>
            </a: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about where to access others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4EB8BDF1-4533-8330-010E-0609F8A65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436" y="3564726"/>
            <a:ext cx="1321219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Low Noise Focus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On a scale 0 – 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(5 – most importance)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171450" indent="-171450" algn="ctr"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Ability to </a:t>
            </a:r>
            <a:r>
              <a:rPr lang="en-US" altLang="en-US" sz="900" i="0">
                <a:solidFill>
                  <a:srgbClr val="666666">
                    <a:lumMod val="50000"/>
                  </a:srgbClr>
                </a:solidFill>
                <a:latin typeface="Montserrat" panose="00000500000000000000" pitchFamily="2" charset="0"/>
                <a:cs typeface="Arial"/>
              </a:rPr>
              <a:t>focus</a:t>
            </a:r>
            <a:r>
              <a:rPr lang="en-US" altLang="en-US" sz="900" b="0" i="0">
                <a:solidFill>
                  <a:srgbClr val="666666">
                    <a:lumMod val="50000"/>
                  </a:srgbClr>
                </a:solidFill>
                <a:latin typeface="Montserrat" panose="00000500000000000000" pitchFamily="2" charset="0"/>
                <a:cs typeface="Arial"/>
              </a:rPr>
              <a:t> (3.6)</a:t>
            </a:r>
          </a:p>
          <a:p>
            <a:pPr marL="171450" indent="-171450" algn="ctr"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altLang="en-US" sz="90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Noise</a:t>
            </a: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level (4.0)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9935CC0A-1C77-37FB-4554-044AB77FD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8251" y="3564726"/>
            <a:ext cx="1321218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Culture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On a scale 0 – 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(5 – most importance)</a:t>
            </a: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Not satisfied nor interested </a:t>
            </a: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in organizational culture</a:t>
            </a:r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BCD0C98A-6A2C-F3DB-A1F6-E9FF1E607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754" y="2750321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105 min/week</a:t>
            </a:r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id="{84566D66-7F7A-2BE5-071B-A8C4EFE24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880" y="2749822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4.0</a:t>
            </a: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B63A2141-77A6-DAC2-0A73-B00B632DD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543" y="2749821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2.6</a:t>
            </a: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8F117E57-A5C7-681E-F97E-7C86C06A7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486" y="2749820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132478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CA003-253D-1291-6C5E-958BC654E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0CA4362-B63E-AAAC-D746-8AA3327F01DD}"/>
              </a:ext>
            </a:extLst>
          </p:cNvPr>
          <p:cNvGrpSpPr/>
          <p:nvPr/>
        </p:nvGrpSpPr>
        <p:grpSpPr>
          <a:xfrm>
            <a:off x="1384042" y="2184703"/>
            <a:ext cx="6354878" cy="2783532"/>
            <a:chOff x="1384042" y="2187213"/>
            <a:chExt cx="6354878" cy="260037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28E06EB-2435-004B-684E-41D523EE1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5420" y="2187213"/>
              <a:ext cx="0" cy="89080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45">
              <a:extLst>
                <a:ext uri="{FF2B5EF4-FFF2-40B4-BE49-F238E27FC236}">
                  <a16:creationId xmlns:a16="http://schemas.microsoft.com/office/drawing/2014/main" id="{9E2361ED-A1DD-17A9-08FA-B2415340116C}"/>
                </a:ext>
              </a:extLst>
            </p:cNvPr>
            <p:cNvSpPr/>
            <p:nvPr/>
          </p:nvSpPr>
          <p:spPr>
            <a:xfrm>
              <a:off x="1384042" y="2668208"/>
              <a:ext cx="6354878" cy="2119382"/>
            </a:xfrm>
            <a:custGeom>
              <a:avLst/>
              <a:gdLst>
                <a:gd name="connsiteX0" fmla="*/ 0 w 2017524"/>
                <a:gd name="connsiteY0" fmla="*/ 88861 h 1094753"/>
                <a:gd name="connsiteX1" fmla="*/ 88861 w 2017524"/>
                <a:gd name="connsiteY1" fmla="*/ 0 h 1094753"/>
                <a:gd name="connsiteX2" fmla="*/ 1928663 w 2017524"/>
                <a:gd name="connsiteY2" fmla="*/ 0 h 1094753"/>
                <a:gd name="connsiteX3" fmla="*/ 2017524 w 2017524"/>
                <a:gd name="connsiteY3" fmla="*/ 88861 h 1094753"/>
                <a:gd name="connsiteX4" fmla="*/ 2017524 w 2017524"/>
                <a:gd name="connsiteY4" fmla="*/ 1005892 h 1094753"/>
                <a:gd name="connsiteX5" fmla="*/ 1928663 w 2017524"/>
                <a:gd name="connsiteY5" fmla="*/ 1094753 h 1094753"/>
                <a:gd name="connsiteX6" fmla="*/ 88861 w 2017524"/>
                <a:gd name="connsiteY6" fmla="*/ 1094753 h 1094753"/>
                <a:gd name="connsiteX7" fmla="*/ 0 w 2017524"/>
                <a:gd name="connsiteY7" fmla="*/ 1005892 h 1094753"/>
                <a:gd name="connsiteX8" fmla="*/ 0 w 2017524"/>
                <a:gd name="connsiteY8" fmla="*/ 88861 h 1094753"/>
                <a:gd name="connsiteX0" fmla="*/ 12 w 2017536"/>
                <a:gd name="connsiteY0" fmla="*/ 88861 h 1095103"/>
                <a:gd name="connsiteX1" fmla="*/ 88873 w 2017536"/>
                <a:gd name="connsiteY1" fmla="*/ 0 h 1095103"/>
                <a:gd name="connsiteX2" fmla="*/ 1928675 w 2017536"/>
                <a:gd name="connsiteY2" fmla="*/ 0 h 1095103"/>
                <a:gd name="connsiteX3" fmla="*/ 2017536 w 2017536"/>
                <a:gd name="connsiteY3" fmla="*/ 88861 h 1095103"/>
                <a:gd name="connsiteX4" fmla="*/ 2017536 w 2017536"/>
                <a:gd name="connsiteY4" fmla="*/ 1005892 h 1095103"/>
                <a:gd name="connsiteX5" fmla="*/ 1928675 w 2017536"/>
                <a:gd name="connsiteY5" fmla="*/ 1094753 h 1095103"/>
                <a:gd name="connsiteX6" fmla="*/ 88873 w 2017536"/>
                <a:gd name="connsiteY6" fmla="*/ 1094753 h 1095103"/>
                <a:gd name="connsiteX7" fmla="*/ 12 w 2017536"/>
                <a:gd name="connsiteY7" fmla="*/ 1005892 h 1095103"/>
                <a:gd name="connsiteX8" fmla="*/ 12 w 2017536"/>
                <a:gd name="connsiteY8" fmla="*/ 88861 h 1095103"/>
                <a:gd name="connsiteX0" fmla="*/ 751 w 2018275"/>
                <a:gd name="connsiteY0" fmla="*/ 88861 h 1094849"/>
                <a:gd name="connsiteX1" fmla="*/ 89612 w 2018275"/>
                <a:gd name="connsiteY1" fmla="*/ 0 h 1094849"/>
                <a:gd name="connsiteX2" fmla="*/ 1929414 w 2018275"/>
                <a:gd name="connsiteY2" fmla="*/ 0 h 1094849"/>
                <a:gd name="connsiteX3" fmla="*/ 2018275 w 2018275"/>
                <a:gd name="connsiteY3" fmla="*/ 88861 h 1094849"/>
                <a:gd name="connsiteX4" fmla="*/ 2018275 w 2018275"/>
                <a:gd name="connsiteY4" fmla="*/ 1005892 h 1094849"/>
                <a:gd name="connsiteX5" fmla="*/ 1929414 w 2018275"/>
                <a:gd name="connsiteY5" fmla="*/ 1094753 h 1094849"/>
                <a:gd name="connsiteX6" fmla="*/ 89612 w 2018275"/>
                <a:gd name="connsiteY6" fmla="*/ 1094753 h 1094849"/>
                <a:gd name="connsiteX7" fmla="*/ 751 w 2018275"/>
                <a:gd name="connsiteY7" fmla="*/ 1005892 h 1094849"/>
                <a:gd name="connsiteX8" fmla="*/ 751 w 2018275"/>
                <a:gd name="connsiteY8" fmla="*/ 88861 h 109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275" h="1094849">
                  <a:moveTo>
                    <a:pt x="751" y="88861"/>
                  </a:moveTo>
                  <a:cubicBezTo>
                    <a:pt x="751" y="39784"/>
                    <a:pt x="40535" y="0"/>
                    <a:pt x="89612" y="0"/>
                  </a:cubicBezTo>
                  <a:lnTo>
                    <a:pt x="1929414" y="0"/>
                  </a:lnTo>
                  <a:cubicBezTo>
                    <a:pt x="1978491" y="0"/>
                    <a:pt x="2018275" y="39784"/>
                    <a:pt x="2018275" y="88861"/>
                  </a:cubicBezTo>
                  <a:lnTo>
                    <a:pt x="2018275" y="1005892"/>
                  </a:lnTo>
                  <a:cubicBezTo>
                    <a:pt x="2018275" y="1054969"/>
                    <a:pt x="1978491" y="1094753"/>
                    <a:pt x="1929414" y="1094753"/>
                  </a:cubicBezTo>
                  <a:lnTo>
                    <a:pt x="89612" y="1094753"/>
                  </a:lnTo>
                  <a:cubicBezTo>
                    <a:pt x="-14233" y="1097134"/>
                    <a:pt x="751" y="1054969"/>
                    <a:pt x="751" y="1005892"/>
                  </a:cubicBezTo>
                  <a:lnTo>
                    <a:pt x="751" y="88861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solidFill>
                  <a:srgbClr val="000000"/>
                </a:solidFill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B0D9372E-D128-1A8B-5FE6-D9E3C40A4A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0D9372E-D128-1A8B-5FE6-D9E3C40A4A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039EA643-D19B-4A7D-3EE7-9B129CD9A709}"/>
              </a:ext>
            </a:extLst>
          </p:cNvPr>
          <p:cNvSpPr txBox="1">
            <a:spLocks/>
          </p:cNvSpPr>
          <p:nvPr/>
        </p:nvSpPr>
        <p:spPr>
          <a:xfrm>
            <a:off x="740076" y="97538"/>
            <a:ext cx="77817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dirty="0">
                <a:solidFill>
                  <a:schemeClr val="accent2">
                    <a:lumMod val="10000"/>
                  </a:schemeClr>
                </a:solidFill>
              </a:rPr>
              <a:t>Segmentation – Cluster 2 (Hybrid Employees)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5B902-9AC9-940C-30A3-3DC2D4F6628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50AD62-DF49-E80F-A686-3AE1E4EE6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042" y="1263803"/>
            <a:ext cx="1920240" cy="9590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Home Anchors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64% Customer Support</a:t>
            </a:r>
            <a:endParaRPr lang="en-US" altLang="en-US" sz="800" i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62% Sales, Mktg, HR, Mgmt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46% Tech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CA51435-6159-0E8F-4D84-5A32C8736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880" y="1263803"/>
            <a:ext cx="1920240" cy="95900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Hybrid Force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50% Construction &amp; Architecture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38% Environmental &amp; Transport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6856F53-6990-86A7-F3EB-8FAEB7C4F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150" y="1263801"/>
            <a:ext cx="1920240" cy="9590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Office Cohort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42% Environmental &amp; Transport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cs typeface="Arial"/>
              </a:rPr>
              <a:t>27% Architecture &amp; Construction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09D44A6-B65F-3EA2-2338-285B3EB21355}"/>
              </a:ext>
            </a:extLst>
          </p:cNvPr>
          <p:cNvSpPr/>
          <p:nvPr/>
        </p:nvSpPr>
        <p:spPr>
          <a:xfrm rot="10800000">
            <a:off x="1384042" y="999889"/>
            <a:ext cx="2987232" cy="16355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Work from home house with solid fill">
            <a:extLst>
              <a:ext uri="{FF2B5EF4-FFF2-40B4-BE49-F238E27FC236}">
                <a16:creationId xmlns:a16="http://schemas.microsoft.com/office/drawing/2014/main" id="{BD387999-BE2E-E816-2320-70074E577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493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7BAB1CE8-DEE9-8B08-822E-19C343441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8262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D4FC4E7B-B0AC-AC34-D58E-2EBC689FF612}"/>
              </a:ext>
            </a:extLst>
          </p:cNvPr>
          <p:cNvSpPr/>
          <p:nvPr/>
        </p:nvSpPr>
        <p:spPr>
          <a:xfrm>
            <a:off x="4751688" y="999887"/>
            <a:ext cx="2987232" cy="16355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3E859F8-D093-1786-9F8F-6D76781F2B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056526" y="3027502"/>
            <a:ext cx="537227" cy="537227"/>
          </a:xfrm>
          <a:prstGeom prst="rect">
            <a:avLst/>
          </a:prstGeom>
        </p:spPr>
      </p:pic>
      <p:pic>
        <p:nvPicPr>
          <p:cNvPr id="16" name="Graphic 15" descr="Meeting with solid fill">
            <a:extLst>
              <a:ext uri="{FF2B5EF4-FFF2-40B4-BE49-F238E27FC236}">
                <a16:creationId xmlns:a16="http://schemas.microsoft.com/office/drawing/2014/main" id="{D664B94D-C5A7-B50C-8445-CB3EF59F03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52340" y="3027498"/>
            <a:ext cx="537228" cy="53722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3533AA3-D365-2239-9530-7C802D7253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550247" y="3027501"/>
            <a:ext cx="537227" cy="537227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4F4D48AA-13C1-DDB1-452B-74E0F74EE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731" y="3564728"/>
            <a:ext cx="1250816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Visitor Disruption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11EDD604-E4CC-FD69-DD4F-9923726F3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6370" y="3564725"/>
            <a:ext cx="1250816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Collab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On a scale 0 – 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(0 – better at home,  </a:t>
            </a:r>
            <a:b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5 – better at office)</a:t>
            </a: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They need </a:t>
            </a:r>
            <a:r>
              <a:rPr kumimoji="0" lang="en-US" altLang="en-US" sz="90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some collab accessibility </a:t>
            </a: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at office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68430FA9-7C50-3058-E2C6-4213E99B4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10" y="3564726"/>
            <a:ext cx="1250816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In-person Collab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On a scale 0 – 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(5 – most satisfied)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Home (2.2) </a:t>
            </a: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900" b="0" i="0">
                <a:solidFill>
                  <a:srgbClr val="666666">
                    <a:lumMod val="50000"/>
                  </a:srgbClr>
                </a:solidFill>
                <a:latin typeface="Montserrat" panose="00000500000000000000" pitchFamily="2" charset="0"/>
                <a:cs typeface="Arial"/>
              </a:rPr>
              <a:t>Office (4.0)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F37CEF-239B-A70C-D07D-D97044C29A04}"/>
              </a:ext>
            </a:extLst>
          </p:cNvPr>
          <p:cNvSpPr txBox="1"/>
          <p:nvPr/>
        </p:nvSpPr>
        <p:spPr>
          <a:xfrm>
            <a:off x="2384919" y="718797"/>
            <a:ext cx="43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Productivity and Preference of Work Location</a:t>
            </a:r>
          </a:p>
        </p:txBody>
      </p:sp>
      <p:pic>
        <p:nvPicPr>
          <p:cNvPr id="27" name="Graphic 26" descr="Clipboard Checked with solid fill">
            <a:extLst>
              <a:ext uri="{FF2B5EF4-FFF2-40B4-BE49-F238E27FC236}">
                <a16:creationId xmlns:a16="http://schemas.microsoft.com/office/drawing/2014/main" id="{37725BE1-5A83-8685-11E9-3FF493F6C5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54433" y="3027498"/>
            <a:ext cx="537227" cy="537227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74255500-4A71-E44C-A360-865AB8A4F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2407" y="3565706"/>
            <a:ext cx="1361277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Productivity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On a scale 0 – 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(0 – better at home,  </a:t>
            </a:r>
            <a:b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5 – better at office)</a:t>
            </a: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rgbClr val="666666">
                    <a:lumMod val="50000"/>
                  </a:srgbClr>
                </a:solidFill>
                <a:latin typeface="Montserrat" panose="00000500000000000000" pitchFamily="2" charset="0"/>
                <a:cs typeface="Arial"/>
              </a:rPr>
              <a:t>Feel slightly more </a:t>
            </a:r>
            <a:r>
              <a:rPr lang="en-US" altLang="en-US" sz="900" i="0">
                <a:solidFill>
                  <a:srgbClr val="666666">
                    <a:lumMod val="50000"/>
                  </a:srgbClr>
                </a:solidFill>
                <a:latin typeface="Montserrat" panose="00000500000000000000" pitchFamily="2" charset="0"/>
                <a:cs typeface="Arial"/>
              </a:rPr>
              <a:t>productive at office</a:t>
            </a:r>
            <a:endParaRPr kumimoji="0" lang="en-US" altLang="en-US" sz="90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5B9D7261-1EC7-26C9-117C-F9492D95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754" y="2750321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137 min/week</a:t>
            </a: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97ACC9BC-C3AE-BA75-8E56-6CD7BCD88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880" y="2749822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2.7</a:t>
            </a: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9B98B3A4-C71F-B985-10A2-162983337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543" y="2749821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3.1</a:t>
            </a:r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66FD8138-6757-22EE-15B4-88AFD8AE5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486" y="2749820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2.2</a:t>
            </a:r>
          </a:p>
        </p:txBody>
      </p:sp>
    </p:spTree>
    <p:extLst>
      <p:ext uri="{BB962C8B-B14F-4D97-AF65-F5344CB8AC3E}">
        <p14:creationId xmlns:p14="http://schemas.microsoft.com/office/powerpoint/2010/main" val="2794816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B3607-6978-74FE-5518-786E366D1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810F9400-BDA5-FEE2-3EA3-E11B2F9AE986}"/>
              </a:ext>
            </a:extLst>
          </p:cNvPr>
          <p:cNvGrpSpPr/>
          <p:nvPr/>
        </p:nvGrpSpPr>
        <p:grpSpPr>
          <a:xfrm>
            <a:off x="1384042" y="2184703"/>
            <a:ext cx="6354878" cy="2783532"/>
            <a:chOff x="1384042" y="2187213"/>
            <a:chExt cx="6354878" cy="260037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2A414E0-90CD-A759-B5C5-A67CED19B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0460" y="2187213"/>
              <a:ext cx="0" cy="89080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: Rounded Corners 45">
              <a:extLst>
                <a:ext uri="{FF2B5EF4-FFF2-40B4-BE49-F238E27FC236}">
                  <a16:creationId xmlns:a16="http://schemas.microsoft.com/office/drawing/2014/main" id="{BA497967-1ED3-77F6-35F5-412B6FC9511E}"/>
                </a:ext>
              </a:extLst>
            </p:cNvPr>
            <p:cNvSpPr/>
            <p:nvPr/>
          </p:nvSpPr>
          <p:spPr>
            <a:xfrm>
              <a:off x="1384042" y="2668208"/>
              <a:ext cx="6354878" cy="2119382"/>
            </a:xfrm>
            <a:custGeom>
              <a:avLst/>
              <a:gdLst>
                <a:gd name="connsiteX0" fmla="*/ 0 w 2017524"/>
                <a:gd name="connsiteY0" fmla="*/ 88861 h 1094753"/>
                <a:gd name="connsiteX1" fmla="*/ 88861 w 2017524"/>
                <a:gd name="connsiteY1" fmla="*/ 0 h 1094753"/>
                <a:gd name="connsiteX2" fmla="*/ 1928663 w 2017524"/>
                <a:gd name="connsiteY2" fmla="*/ 0 h 1094753"/>
                <a:gd name="connsiteX3" fmla="*/ 2017524 w 2017524"/>
                <a:gd name="connsiteY3" fmla="*/ 88861 h 1094753"/>
                <a:gd name="connsiteX4" fmla="*/ 2017524 w 2017524"/>
                <a:gd name="connsiteY4" fmla="*/ 1005892 h 1094753"/>
                <a:gd name="connsiteX5" fmla="*/ 1928663 w 2017524"/>
                <a:gd name="connsiteY5" fmla="*/ 1094753 h 1094753"/>
                <a:gd name="connsiteX6" fmla="*/ 88861 w 2017524"/>
                <a:gd name="connsiteY6" fmla="*/ 1094753 h 1094753"/>
                <a:gd name="connsiteX7" fmla="*/ 0 w 2017524"/>
                <a:gd name="connsiteY7" fmla="*/ 1005892 h 1094753"/>
                <a:gd name="connsiteX8" fmla="*/ 0 w 2017524"/>
                <a:gd name="connsiteY8" fmla="*/ 88861 h 1094753"/>
                <a:gd name="connsiteX0" fmla="*/ 12 w 2017536"/>
                <a:gd name="connsiteY0" fmla="*/ 88861 h 1095103"/>
                <a:gd name="connsiteX1" fmla="*/ 88873 w 2017536"/>
                <a:gd name="connsiteY1" fmla="*/ 0 h 1095103"/>
                <a:gd name="connsiteX2" fmla="*/ 1928675 w 2017536"/>
                <a:gd name="connsiteY2" fmla="*/ 0 h 1095103"/>
                <a:gd name="connsiteX3" fmla="*/ 2017536 w 2017536"/>
                <a:gd name="connsiteY3" fmla="*/ 88861 h 1095103"/>
                <a:gd name="connsiteX4" fmla="*/ 2017536 w 2017536"/>
                <a:gd name="connsiteY4" fmla="*/ 1005892 h 1095103"/>
                <a:gd name="connsiteX5" fmla="*/ 1928675 w 2017536"/>
                <a:gd name="connsiteY5" fmla="*/ 1094753 h 1095103"/>
                <a:gd name="connsiteX6" fmla="*/ 88873 w 2017536"/>
                <a:gd name="connsiteY6" fmla="*/ 1094753 h 1095103"/>
                <a:gd name="connsiteX7" fmla="*/ 12 w 2017536"/>
                <a:gd name="connsiteY7" fmla="*/ 1005892 h 1095103"/>
                <a:gd name="connsiteX8" fmla="*/ 12 w 2017536"/>
                <a:gd name="connsiteY8" fmla="*/ 88861 h 1095103"/>
                <a:gd name="connsiteX0" fmla="*/ 751 w 2018275"/>
                <a:gd name="connsiteY0" fmla="*/ 88861 h 1094849"/>
                <a:gd name="connsiteX1" fmla="*/ 89612 w 2018275"/>
                <a:gd name="connsiteY1" fmla="*/ 0 h 1094849"/>
                <a:gd name="connsiteX2" fmla="*/ 1929414 w 2018275"/>
                <a:gd name="connsiteY2" fmla="*/ 0 h 1094849"/>
                <a:gd name="connsiteX3" fmla="*/ 2018275 w 2018275"/>
                <a:gd name="connsiteY3" fmla="*/ 88861 h 1094849"/>
                <a:gd name="connsiteX4" fmla="*/ 2018275 w 2018275"/>
                <a:gd name="connsiteY4" fmla="*/ 1005892 h 1094849"/>
                <a:gd name="connsiteX5" fmla="*/ 1929414 w 2018275"/>
                <a:gd name="connsiteY5" fmla="*/ 1094753 h 1094849"/>
                <a:gd name="connsiteX6" fmla="*/ 89612 w 2018275"/>
                <a:gd name="connsiteY6" fmla="*/ 1094753 h 1094849"/>
                <a:gd name="connsiteX7" fmla="*/ 751 w 2018275"/>
                <a:gd name="connsiteY7" fmla="*/ 1005892 h 1094849"/>
                <a:gd name="connsiteX8" fmla="*/ 751 w 2018275"/>
                <a:gd name="connsiteY8" fmla="*/ 88861 h 109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275" h="1094849">
                  <a:moveTo>
                    <a:pt x="751" y="88861"/>
                  </a:moveTo>
                  <a:cubicBezTo>
                    <a:pt x="751" y="39784"/>
                    <a:pt x="40535" y="0"/>
                    <a:pt x="89612" y="0"/>
                  </a:cubicBezTo>
                  <a:lnTo>
                    <a:pt x="1929414" y="0"/>
                  </a:lnTo>
                  <a:cubicBezTo>
                    <a:pt x="1978491" y="0"/>
                    <a:pt x="2018275" y="39784"/>
                    <a:pt x="2018275" y="88861"/>
                  </a:cubicBezTo>
                  <a:lnTo>
                    <a:pt x="2018275" y="1005892"/>
                  </a:lnTo>
                  <a:cubicBezTo>
                    <a:pt x="2018275" y="1054969"/>
                    <a:pt x="1978491" y="1094753"/>
                    <a:pt x="1929414" y="1094753"/>
                  </a:cubicBezTo>
                  <a:lnTo>
                    <a:pt x="89612" y="1094753"/>
                  </a:lnTo>
                  <a:cubicBezTo>
                    <a:pt x="-14233" y="1097134"/>
                    <a:pt x="751" y="1054969"/>
                    <a:pt x="751" y="1005892"/>
                  </a:cubicBezTo>
                  <a:lnTo>
                    <a:pt x="751" y="88861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>
                <a:solidFill>
                  <a:srgbClr val="000000"/>
                </a:solidFill>
                <a:latin typeface="Montserrat" panose="00000500000000000000" pitchFamily="2" charset="0"/>
              </a:endParaRPr>
            </a:p>
          </p:txBody>
        </p:sp>
      </p:grpSp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FCAE2A89-3333-7073-B9E9-9C3005AC7C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CAE2A89-3333-7073-B9E9-9C3005AC7C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E134FDE6-5392-D2CC-B0AB-DB4F055E8B69}"/>
              </a:ext>
            </a:extLst>
          </p:cNvPr>
          <p:cNvSpPr txBox="1">
            <a:spLocks/>
          </p:cNvSpPr>
          <p:nvPr/>
        </p:nvSpPr>
        <p:spPr>
          <a:xfrm>
            <a:off x="740076" y="97538"/>
            <a:ext cx="77817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dirty="0">
                <a:solidFill>
                  <a:schemeClr val="accent2">
                    <a:lumMod val="10000"/>
                  </a:schemeClr>
                </a:solidFill>
              </a:rPr>
              <a:t>Segmentation – Cluster 3 (Work from Office Employees)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7C915-12A5-7DB2-2A46-62FE99BC285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FD2FF65-DD79-C3F2-29B3-25B82EBBE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042" y="1263803"/>
            <a:ext cx="1920240" cy="9590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Home Anchors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sz="1000" i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64% Customer Support</a:t>
            </a:r>
            <a:endParaRPr lang="en-US" altLang="en-US" sz="800" i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62% Sales, Mktg, HR, Mgmt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46% Tech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4CDA00-30F3-0AAE-80B6-87F701D95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880" y="1263803"/>
            <a:ext cx="1920240" cy="95900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Hybrid Force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50% Construction &amp; Architecture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cs typeface="Arial"/>
              </a:rPr>
              <a:t>38% Environmental &amp; Transport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AF4D7E9-4E31-6CA9-5D67-CD4EC76D3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1150" y="1263801"/>
            <a:ext cx="1920240" cy="959007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Office Cohort</a:t>
            </a:r>
          </a:p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endParaRPr lang="en-US" altLang="en-US" i="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42% Environmental &amp; Transport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900" b="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27% Architecture &amp; Construction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24FC3C8-5883-4921-624E-09467C6E53DB}"/>
              </a:ext>
            </a:extLst>
          </p:cNvPr>
          <p:cNvSpPr/>
          <p:nvPr/>
        </p:nvSpPr>
        <p:spPr>
          <a:xfrm rot="10800000">
            <a:off x="1384042" y="999889"/>
            <a:ext cx="2987232" cy="16355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Work from home house with solid fill">
            <a:extLst>
              <a:ext uri="{FF2B5EF4-FFF2-40B4-BE49-F238E27FC236}">
                <a16:creationId xmlns:a16="http://schemas.microsoft.com/office/drawing/2014/main" id="{683F1F45-D0DB-37DD-DF5B-224616A26F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493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153A3018-7232-DF39-8B13-A7EF59E2E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8262" y="728540"/>
            <a:ext cx="706245" cy="70624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897CA676-F06C-E4A5-71DB-68BEEE65DA09}"/>
              </a:ext>
            </a:extLst>
          </p:cNvPr>
          <p:cNvSpPr/>
          <p:nvPr/>
        </p:nvSpPr>
        <p:spPr>
          <a:xfrm>
            <a:off x="4751688" y="999887"/>
            <a:ext cx="2987232" cy="16355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1F958CA-4ED9-AB73-6A31-032671C5F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2056526" y="3027502"/>
            <a:ext cx="537227" cy="537227"/>
          </a:xfrm>
          <a:prstGeom prst="rect">
            <a:avLst/>
          </a:prstGeom>
        </p:spPr>
      </p:pic>
      <p:pic>
        <p:nvPicPr>
          <p:cNvPr id="16" name="Graphic 15" descr="Meeting with solid fill">
            <a:extLst>
              <a:ext uri="{FF2B5EF4-FFF2-40B4-BE49-F238E27FC236}">
                <a16:creationId xmlns:a16="http://schemas.microsoft.com/office/drawing/2014/main" id="{97202326-9C59-8203-8888-4CA0FA90E0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52339" y="3027499"/>
            <a:ext cx="537228" cy="53722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CA675FB-C0E5-55A0-2B8B-3B1E3BE574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3554432" y="3027500"/>
            <a:ext cx="537228" cy="53722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2829C5D-F5FD-9C06-A954-0867522BB1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550247" y="3027501"/>
            <a:ext cx="537227" cy="537227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6C406366-2192-A4B1-37BA-CC982B846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9731" y="3564728"/>
            <a:ext cx="1250816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Layout Distraction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0703EC59-A7E6-35A0-9F79-E5A54BBDE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3303" y="3564726"/>
            <a:ext cx="1250816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Collab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On a scale 0 – 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(0 – better at home,  </a:t>
            </a:r>
            <a:b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</a:b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5 – better at office)</a:t>
            </a: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Feel that it’s </a:t>
            </a:r>
            <a:r>
              <a:rPr kumimoji="0" lang="en-US" altLang="en-US" sz="90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easy to access</a:t>
            </a: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others </a:t>
            </a:r>
            <a:r>
              <a:rPr lang="en-US" altLang="en-US" sz="900" b="0" i="0">
                <a:solidFill>
                  <a:srgbClr val="666666">
                    <a:lumMod val="50000"/>
                  </a:srgbClr>
                </a:solidFill>
                <a:latin typeface="Montserrat" panose="00000500000000000000" pitchFamily="2" charset="0"/>
                <a:cs typeface="Arial"/>
              </a:rPr>
              <a:t>at office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658F4840-A7EE-1700-5A12-B6B3B9348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781" y="3564727"/>
            <a:ext cx="1250816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Proximity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On a scale 0 – 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(5 – most importance)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Proximity to coworkers </a:t>
            </a: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is very </a:t>
            </a:r>
            <a:r>
              <a:rPr lang="en-US" altLang="en-US" sz="900" b="0" i="0">
                <a:solidFill>
                  <a:srgbClr val="666666">
                    <a:lumMod val="50000"/>
                  </a:srgbClr>
                </a:solidFill>
                <a:latin typeface="Montserrat" panose="00000500000000000000" pitchFamily="2" charset="0"/>
                <a:cs typeface="Arial"/>
              </a:rPr>
              <a:t>important to them</a:t>
            </a:r>
            <a:endParaRPr kumimoji="0" lang="en-US" altLang="en-US" sz="900" b="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FCC0A640-198F-5BD3-5891-777EB8567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68" y="3564726"/>
            <a:ext cx="1458383" cy="959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Office Design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On a scale 0 – 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(5 – most satisfied)</a:t>
            </a: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900" b="0" i="0">
              <a:solidFill>
                <a:srgbClr val="666666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There’s still </a:t>
            </a:r>
            <a:r>
              <a:rPr kumimoji="0" lang="en-US" altLang="en-US" sz="90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room of improvement</a:t>
            </a:r>
            <a:r>
              <a:rPr kumimoji="0" lang="en-US" altLang="en-US" sz="900" b="0" i="0" u="none" strike="noStrike" kern="0" cap="none" spc="0" normalizeH="0" baseline="0" noProof="0">
                <a:ln>
                  <a:noFill/>
                </a:ln>
                <a:solidFill>
                  <a:srgbClr val="666666">
                    <a:lumMod val="50000"/>
                  </a:srgbClr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 on office design</a:t>
            </a:r>
            <a:endParaRPr kumimoji="0" lang="en-US" altLang="en-US" sz="900" i="0" u="none" strike="noStrike" kern="0" cap="none" spc="0" normalizeH="0" baseline="0" noProof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4B148D-061C-0E16-F167-920C13F1238D}"/>
              </a:ext>
            </a:extLst>
          </p:cNvPr>
          <p:cNvSpPr txBox="1"/>
          <p:nvPr/>
        </p:nvSpPr>
        <p:spPr>
          <a:xfrm>
            <a:off x="2384919" y="718797"/>
            <a:ext cx="4374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Productivity and Preference of Work Location</a:t>
            </a:r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id="{42A8D878-F4E1-AD88-E452-C5EFC0395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754" y="2750321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53 min/week</a:t>
            </a: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4AAB8E3F-BD71-BABC-0899-247440921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880" y="2749822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3.9</a:t>
            </a:r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B8765323-90EB-2DA7-D50C-745EB622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5543" y="2749821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3.6</a:t>
            </a: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2BDB4BE8-D742-71D3-026E-6EF30C00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486" y="2749820"/>
            <a:ext cx="1250816" cy="3251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spcAft>
                <a:spcPct val="50000"/>
              </a:spcAft>
              <a:buClr>
                <a:schemeClr val="accent2"/>
              </a:buClr>
              <a:buFont typeface="Wingdings" panose="05000000000000000000" pitchFamily="2" charset="2"/>
              <a:buChar char="•"/>
              <a:defRPr sz="1600" b="1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Aft>
                <a:spcPct val="50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50000"/>
              </a:spcAft>
              <a:buClr>
                <a:schemeClr val="accent2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Aft>
                <a:spcPct val="0"/>
              </a:spcAft>
              <a:buClrTx/>
              <a:buFontTx/>
              <a:buNone/>
            </a:pPr>
            <a:r>
              <a:rPr lang="en-US" altLang="en-US" sz="1300" i="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3.8</a:t>
            </a:r>
          </a:p>
        </p:txBody>
      </p:sp>
    </p:spTree>
    <p:extLst>
      <p:ext uri="{BB962C8B-B14F-4D97-AF65-F5344CB8AC3E}">
        <p14:creationId xmlns:p14="http://schemas.microsoft.com/office/powerpoint/2010/main" val="628684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CE92B82-86F3-9DAE-CCB0-A8B46E3F36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4364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CE92B82-86F3-9DAE-CCB0-A8B46E3F3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2E3E6EA-111F-56AA-553A-86DC364360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7975" y="1515976"/>
            <a:ext cx="7715250" cy="996824"/>
          </a:xfrm>
        </p:spPr>
        <p:txBody>
          <a:bodyPr vert="horz"/>
          <a:lstStyle/>
          <a:p>
            <a:pPr algn="ctr"/>
            <a:r>
              <a:rPr lang="en-US" sz="5400"/>
              <a:t>RECOMMENDATIONS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20BBE8-E596-B9A7-45B8-8DA2E0F1DD2F}"/>
              </a:ext>
            </a:extLst>
          </p:cNvPr>
          <p:cNvCxnSpPr>
            <a:cxnSpLocks/>
          </p:cNvCxnSpPr>
          <p:nvPr/>
        </p:nvCxnSpPr>
        <p:spPr>
          <a:xfrm>
            <a:off x="848025" y="2514150"/>
            <a:ext cx="7675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FD4DE-5080-3797-4944-5B38A6175CD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6956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07;p34">
            <a:extLst>
              <a:ext uri="{FF2B5EF4-FFF2-40B4-BE49-F238E27FC236}">
                <a16:creationId xmlns:a16="http://schemas.microsoft.com/office/drawing/2014/main" id="{8D00B77E-1094-F6A8-A1A3-B7C3F59051E4}"/>
              </a:ext>
            </a:extLst>
          </p:cNvPr>
          <p:cNvSpPr txBox="1">
            <a:spLocks/>
          </p:cNvSpPr>
          <p:nvPr/>
        </p:nvSpPr>
        <p:spPr>
          <a:xfrm>
            <a:off x="735900" y="153988"/>
            <a:ext cx="77817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accent2">
                    <a:lumMod val="10000"/>
                  </a:schemeClr>
                </a:solidFill>
              </a:rPr>
              <a:t>Problem Statement: Shifting of Working Patterns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928BF29-6F05-BF67-2C59-A87F2660FBE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809876-03D1-4F85-CC9F-6A6F5B111837}"/>
              </a:ext>
            </a:extLst>
          </p:cNvPr>
          <p:cNvGrpSpPr/>
          <p:nvPr/>
        </p:nvGrpSpPr>
        <p:grpSpPr>
          <a:xfrm>
            <a:off x="735900" y="1269219"/>
            <a:ext cx="1511022" cy="2675020"/>
            <a:chOff x="735900" y="1269219"/>
            <a:chExt cx="1511022" cy="26750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D989F56-9176-DA09-62BD-24445A7971EC}"/>
                </a:ext>
              </a:extLst>
            </p:cNvPr>
            <p:cNvGrpSpPr/>
            <p:nvPr/>
          </p:nvGrpSpPr>
          <p:grpSpPr>
            <a:xfrm>
              <a:off x="735900" y="1269219"/>
              <a:ext cx="1511022" cy="2675020"/>
              <a:chOff x="3972509" y="3581233"/>
              <a:chExt cx="3667026" cy="6974695"/>
            </a:xfrm>
          </p:grpSpPr>
          <p:sp>
            <p:nvSpPr>
              <p:cNvPr id="24" name="Freeform 29">
                <a:extLst>
                  <a:ext uri="{FF2B5EF4-FFF2-40B4-BE49-F238E27FC236}">
                    <a16:creationId xmlns:a16="http://schemas.microsoft.com/office/drawing/2014/main" id="{9167E2CB-FD57-4B10-3B1D-A94AEF0C34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2509" y="3581233"/>
                <a:ext cx="3667026" cy="3998207"/>
              </a:xfrm>
              <a:custGeom>
                <a:avLst/>
                <a:gdLst>
                  <a:gd name="T0" fmla="*/ 120 w 240"/>
                  <a:gd name="T1" fmla="*/ 262 h 262"/>
                  <a:gd name="T2" fmla="*/ 96 w 240"/>
                  <a:gd name="T3" fmla="*/ 255 h 262"/>
                  <a:gd name="T4" fmla="*/ 24 w 240"/>
                  <a:gd name="T5" fmla="*/ 214 h 262"/>
                  <a:gd name="T6" fmla="*/ 0 w 240"/>
                  <a:gd name="T7" fmla="*/ 172 h 262"/>
                  <a:gd name="T8" fmla="*/ 0 w 240"/>
                  <a:gd name="T9" fmla="*/ 89 h 262"/>
                  <a:gd name="T10" fmla="*/ 24 w 240"/>
                  <a:gd name="T11" fmla="*/ 48 h 262"/>
                  <a:gd name="T12" fmla="*/ 96 w 240"/>
                  <a:gd name="T13" fmla="*/ 7 h 262"/>
                  <a:gd name="T14" fmla="*/ 120 w 240"/>
                  <a:gd name="T15" fmla="*/ 0 h 262"/>
                  <a:gd name="T16" fmla="*/ 144 w 240"/>
                  <a:gd name="T17" fmla="*/ 7 h 262"/>
                  <a:gd name="T18" fmla="*/ 216 w 240"/>
                  <a:gd name="T19" fmla="*/ 48 h 262"/>
                  <a:gd name="T20" fmla="*/ 240 w 240"/>
                  <a:gd name="T21" fmla="*/ 89 h 262"/>
                  <a:gd name="T22" fmla="*/ 240 w 240"/>
                  <a:gd name="T23" fmla="*/ 172 h 262"/>
                  <a:gd name="T24" fmla="*/ 216 w 240"/>
                  <a:gd name="T25" fmla="*/ 214 h 262"/>
                  <a:gd name="T26" fmla="*/ 144 w 240"/>
                  <a:gd name="T27" fmla="*/ 255 h 262"/>
                  <a:gd name="T28" fmla="*/ 120 w 240"/>
                  <a:gd name="T29" fmla="*/ 262 h 262"/>
                  <a:gd name="T30" fmla="*/ 120 w 240"/>
                  <a:gd name="T31" fmla="*/ 2 h 262"/>
                  <a:gd name="T32" fmla="*/ 97 w 240"/>
                  <a:gd name="T33" fmla="*/ 8 h 262"/>
                  <a:gd name="T34" fmla="*/ 25 w 240"/>
                  <a:gd name="T35" fmla="*/ 49 h 262"/>
                  <a:gd name="T36" fmla="*/ 2 w 240"/>
                  <a:gd name="T37" fmla="*/ 89 h 262"/>
                  <a:gd name="T38" fmla="*/ 2 w 240"/>
                  <a:gd name="T39" fmla="*/ 172 h 262"/>
                  <a:gd name="T40" fmla="*/ 25 w 240"/>
                  <a:gd name="T41" fmla="*/ 213 h 262"/>
                  <a:gd name="T42" fmla="*/ 97 w 240"/>
                  <a:gd name="T43" fmla="*/ 254 h 262"/>
                  <a:gd name="T44" fmla="*/ 120 w 240"/>
                  <a:gd name="T45" fmla="*/ 260 h 262"/>
                  <a:gd name="T46" fmla="*/ 143 w 240"/>
                  <a:gd name="T47" fmla="*/ 254 h 262"/>
                  <a:gd name="T48" fmla="*/ 215 w 240"/>
                  <a:gd name="T49" fmla="*/ 213 h 262"/>
                  <a:gd name="T50" fmla="*/ 238 w 240"/>
                  <a:gd name="T51" fmla="*/ 172 h 262"/>
                  <a:gd name="T52" fmla="*/ 238 w 240"/>
                  <a:gd name="T53" fmla="*/ 89 h 262"/>
                  <a:gd name="T54" fmla="*/ 215 w 240"/>
                  <a:gd name="T55" fmla="*/ 49 h 262"/>
                  <a:gd name="T56" fmla="*/ 143 w 240"/>
                  <a:gd name="T57" fmla="*/ 8 h 262"/>
                  <a:gd name="T58" fmla="*/ 120 w 240"/>
                  <a:gd name="T59" fmla="*/ 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0" h="262">
                    <a:moveTo>
                      <a:pt x="120" y="262"/>
                    </a:moveTo>
                    <a:cubicBezTo>
                      <a:pt x="112" y="262"/>
                      <a:pt x="103" y="259"/>
                      <a:pt x="96" y="255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10" y="206"/>
                      <a:pt x="0" y="189"/>
                      <a:pt x="0" y="17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73"/>
                      <a:pt x="10" y="56"/>
                      <a:pt x="24" y="48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3" y="2"/>
                      <a:pt x="112" y="0"/>
                      <a:pt x="120" y="0"/>
                    </a:cubicBezTo>
                    <a:cubicBezTo>
                      <a:pt x="129" y="0"/>
                      <a:pt x="137" y="2"/>
                      <a:pt x="144" y="7"/>
                    </a:cubicBezTo>
                    <a:cubicBezTo>
                      <a:pt x="216" y="48"/>
                      <a:pt x="216" y="48"/>
                      <a:pt x="216" y="48"/>
                    </a:cubicBezTo>
                    <a:cubicBezTo>
                      <a:pt x="230" y="56"/>
                      <a:pt x="240" y="73"/>
                      <a:pt x="240" y="89"/>
                    </a:cubicBezTo>
                    <a:cubicBezTo>
                      <a:pt x="240" y="172"/>
                      <a:pt x="240" y="172"/>
                      <a:pt x="240" y="172"/>
                    </a:cubicBezTo>
                    <a:cubicBezTo>
                      <a:pt x="240" y="189"/>
                      <a:pt x="230" y="206"/>
                      <a:pt x="216" y="214"/>
                    </a:cubicBezTo>
                    <a:cubicBezTo>
                      <a:pt x="144" y="255"/>
                      <a:pt x="144" y="255"/>
                      <a:pt x="144" y="255"/>
                    </a:cubicBezTo>
                    <a:cubicBezTo>
                      <a:pt x="137" y="259"/>
                      <a:pt x="129" y="262"/>
                      <a:pt x="120" y="262"/>
                    </a:cubicBezTo>
                    <a:close/>
                    <a:moveTo>
                      <a:pt x="120" y="2"/>
                    </a:moveTo>
                    <a:cubicBezTo>
                      <a:pt x="112" y="2"/>
                      <a:pt x="104" y="4"/>
                      <a:pt x="97" y="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11" y="57"/>
                      <a:pt x="2" y="73"/>
                      <a:pt x="2" y="89"/>
                    </a:cubicBezTo>
                    <a:cubicBezTo>
                      <a:pt x="2" y="172"/>
                      <a:pt x="2" y="172"/>
                      <a:pt x="2" y="172"/>
                    </a:cubicBezTo>
                    <a:cubicBezTo>
                      <a:pt x="2" y="188"/>
                      <a:pt x="11" y="205"/>
                      <a:pt x="25" y="213"/>
                    </a:cubicBezTo>
                    <a:cubicBezTo>
                      <a:pt x="97" y="254"/>
                      <a:pt x="97" y="254"/>
                      <a:pt x="97" y="254"/>
                    </a:cubicBezTo>
                    <a:cubicBezTo>
                      <a:pt x="104" y="258"/>
                      <a:pt x="112" y="260"/>
                      <a:pt x="120" y="260"/>
                    </a:cubicBezTo>
                    <a:cubicBezTo>
                      <a:pt x="128" y="260"/>
                      <a:pt x="136" y="258"/>
                      <a:pt x="143" y="254"/>
                    </a:cubicBezTo>
                    <a:cubicBezTo>
                      <a:pt x="215" y="213"/>
                      <a:pt x="215" y="213"/>
                      <a:pt x="215" y="213"/>
                    </a:cubicBezTo>
                    <a:cubicBezTo>
                      <a:pt x="229" y="205"/>
                      <a:pt x="238" y="188"/>
                      <a:pt x="238" y="172"/>
                    </a:cubicBezTo>
                    <a:cubicBezTo>
                      <a:pt x="238" y="89"/>
                      <a:pt x="238" y="89"/>
                      <a:pt x="238" y="89"/>
                    </a:cubicBezTo>
                    <a:cubicBezTo>
                      <a:pt x="238" y="73"/>
                      <a:pt x="229" y="57"/>
                      <a:pt x="215" y="49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36" y="4"/>
                      <a:pt x="128" y="2"/>
                      <a:pt x="120" y="2"/>
                    </a:cubicBezTo>
                    <a:close/>
                  </a:path>
                </a:pathLst>
              </a:custGeom>
              <a:solidFill>
                <a:srgbClr val="7C7C7B">
                  <a:alpha val="50196"/>
                </a:srgbClr>
              </a:solidFill>
              <a:ln>
                <a:noFill/>
              </a:ln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5" name="Freeform 30">
                <a:extLst>
                  <a:ext uri="{FF2B5EF4-FFF2-40B4-BE49-F238E27FC236}">
                    <a16:creationId xmlns:a16="http://schemas.microsoft.com/office/drawing/2014/main" id="{E2D908CF-A6B3-DAE0-F221-9DA443961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7833" y="4054840"/>
                <a:ext cx="2718095" cy="3052709"/>
              </a:xfrm>
              <a:custGeom>
                <a:avLst/>
                <a:gdLst>
                  <a:gd name="T0" fmla="*/ 89 w 178"/>
                  <a:gd name="T1" fmla="*/ 200 h 200"/>
                  <a:gd name="T2" fmla="*/ 81 w 178"/>
                  <a:gd name="T3" fmla="*/ 197 h 200"/>
                  <a:gd name="T4" fmla="*/ 9 w 178"/>
                  <a:gd name="T5" fmla="*/ 156 h 200"/>
                  <a:gd name="T6" fmla="*/ 0 w 178"/>
                  <a:gd name="T7" fmla="*/ 141 h 200"/>
                  <a:gd name="T8" fmla="*/ 0 w 178"/>
                  <a:gd name="T9" fmla="*/ 58 h 200"/>
                  <a:gd name="T10" fmla="*/ 9 w 178"/>
                  <a:gd name="T11" fmla="*/ 44 h 200"/>
                  <a:gd name="T12" fmla="*/ 81 w 178"/>
                  <a:gd name="T13" fmla="*/ 2 h 200"/>
                  <a:gd name="T14" fmla="*/ 89 w 178"/>
                  <a:gd name="T15" fmla="*/ 0 h 200"/>
                  <a:gd name="T16" fmla="*/ 97 w 178"/>
                  <a:gd name="T17" fmla="*/ 2 h 200"/>
                  <a:gd name="T18" fmla="*/ 169 w 178"/>
                  <a:gd name="T19" fmla="*/ 44 h 200"/>
                  <a:gd name="T20" fmla="*/ 178 w 178"/>
                  <a:gd name="T21" fmla="*/ 58 h 200"/>
                  <a:gd name="T22" fmla="*/ 178 w 178"/>
                  <a:gd name="T23" fmla="*/ 141 h 200"/>
                  <a:gd name="T24" fmla="*/ 169 w 178"/>
                  <a:gd name="T25" fmla="*/ 156 h 200"/>
                  <a:gd name="T26" fmla="*/ 97 w 178"/>
                  <a:gd name="T27" fmla="*/ 197 h 200"/>
                  <a:gd name="T28" fmla="*/ 89 w 178"/>
                  <a:gd name="T29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8" h="200">
                    <a:moveTo>
                      <a:pt x="89" y="200"/>
                    </a:moveTo>
                    <a:cubicBezTo>
                      <a:pt x="86" y="200"/>
                      <a:pt x="83" y="199"/>
                      <a:pt x="81" y="197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4" y="153"/>
                      <a:pt x="0" y="147"/>
                      <a:pt x="0" y="14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3"/>
                      <a:pt x="4" y="47"/>
                      <a:pt x="9" y="44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3" y="1"/>
                      <a:pt x="86" y="0"/>
                      <a:pt x="89" y="0"/>
                    </a:cubicBezTo>
                    <a:cubicBezTo>
                      <a:pt x="92" y="0"/>
                      <a:pt x="95" y="1"/>
                      <a:pt x="97" y="2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74" y="47"/>
                      <a:pt x="178" y="53"/>
                      <a:pt x="178" y="58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7"/>
                      <a:pt x="174" y="153"/>
                      <a:pt x="169" y="156"/>
                    </a:cubicBezTo>
                    <a:cubicBezTo>
                      <a:pt x="97" y="197"/>
                      <a:pt x="97" y="197"/>
                      <a:pt x="97" y="197"/>
                    </a:cubicBezTo>
                    <a:cubicBezTo>
                      <a:pt x="95" y="199"/>
                      <a:pt x="92" y="200"/>
                      <a:pt x="89" y="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EDFFEC-19C7-99E4-ED32-0CC83A36F6A4}"/>
                  </a:ext>
                </a:extLst>
              </p:cNvPr>
              <p:cNvSpPr txBox="1"/>
              <p:nvPr/>
            </p:nvSpPr>
            <p:spPr>
              <a:xfrm>
                <a:off x="4180747" y="7589293"/>
                <a:ext cx="3338035" cy="2966635"/>
              </a:xfrm>
              <a:prstGeom prst="rect">
                <a:avLst/>
              </a:prstGeom>
              <a:noFill/>
            </p:spPr>
            <p:txBody>
              <a:bodyPr wrap="square" lIns="59996" tIns="29998" rIns="59996" bIns="29998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bg1">
                        <a:lumMod val="50000"/>
                      </a:schemeClr>
                    </a:solidFill>
                    <a:latin typeface="Montserrat" panose="00000500000000000000" pitchFamily="2" charset="0"/>
                  </a:rPr>
                  <a:t>WFH increased from 5% to 30% since 2019</a:t>
                </a:r>
                <a:endParaRPr lang="en-US" baseline="1000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08F8A7-53CD-0862-BA93-ABEA23E2CB57}"/>
                </a:ext>
              </a:extLst>
            </p:cNvPr>
            <p:cNvGrpSpPr/>
            <p:nvPr/>
          </p:nvGrpSpPr>
          <p:grpSpPr>
            <a:xfrm>
              <a:off x="1005597" y="1689174"/>
              <a:ext cx="980001" cy="707218"/>
              <a:chOff x="1005597" y="1689174"/>
              <a:chExt cx="980001" cy="707218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1A1A608-2C81-4CB7-2AE1-49A426A57F6B}"/>
                  </a:ext>
                </a:extLst>
              </p:cNvPr>
              <p:cNvSpPr txBox="1"/>
              <p:nvPr/>
            </p:nvSpPr>
            <p:spPr>
              <a:xfrm>
                <a:off x="1005597" y="2088615"/>
                <a:ext cx="98000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>
                    <a:latin typeface="Montserrat" panose="00000500000000000000" pitchFamily="2" charset="0"/>
                  </a:rPr>
                  <a:t>+500%</a:t>
                </a:r>
                <a:endParaRPr lang="en-US">
                  <a:latin typeface="Montserrat" panose="00000500000000000000" pitchFamily="2" charset="0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B98622D-7AA3-014A-C059-4C3BB4A45C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1290979" y="1689174"/>
                <a:ext cx="436911" cy="436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E130AF-8721-E2D7-F8F6-F0ACA09EEB47}"/>
              </a:ext>
            </a:extLst>
          </p:cNvPr>
          <p:cNvGrpSpPr/>
          <p:nvPr/>
        </p:nvGrpSpPr>
        <p:grpSpPr>
          <a:xfrm>
            <a:off x="2776031" y="1269219"/>
            <a:ext cx="1511022" cy="2665901"/>
            <a:chOff x="2776031" y="1269219"/>
            <a:chExt cx="1511022" cy="266590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CA47C5B-6FF5-EC81-F606-0247BA3DF4EC}"/>
                </a:ext>
              </a:extLst>
            </p:cNvPr>
            <p:cNvGrpSpPr/>
            <p:nvPr/>
          </p:nvGrpSpPr>
          <p:grpSpPr>
            <a:xfrm>
              <a:off x="2776031" y="1269219"/>
              <a:ext cx="1511022" cy="2665901"/>
              <a:chOff x="7165927" y="3581233"/>
              <a:chExt cx="3667026" cy="6950919"/>
            </a:xfrm>
          </p:grpSpPr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id="{D3D5E2EE-149A-130D-2D52-08105C1685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65927" y="3581233"/>
                <a:ext cx="3667026" cy="3998207"/>
              </a:xfrm>
              <a:custGeom>
                <a:avLst/>
                <a:gdLst>
                  <a:gd name="T0" fmla="*/ 120 w 240"/>
                  <a:gd name="T1" fmla="*/ 262 h 262"/>
                  <a:gd name="T2" fmla="*/ 96 w 240"/>
                  <a:gd name="T3" fmla="*/ 255 h 262"/>
                  <a:gd name="T4" fmla="*/ 24 w 240"/>
                  <a:gd name="T5" fmla="*/ 214 h 262"/>
                  <a:gd name="T6" fmla="*/ 0 w 240"/>
                  <a:gd name="T7" fmla="*/ 172 h 262"/>
                  <a:gd name="T8" fmla="*/ 0 w 240"/>
                  <a:gd name="T9" fmla="*/ 89 h 262"/>
                  <a:gd name="T10" fmla="*/ 24 w 240"/>
                  <a:gd name="T11" fmla="*/ 48 h 262"/>
                  <a:gd name="T12" fmla="*/ 96 w 240"/>
                  <a:gd name="T13" fmla="*/ 7 h 262"/>
                  <a:gd name="T14" fmla="*/ 120 w 240"/>
                  <a:gd name="T15" fmla="*/ 0 h 262"/>
                  <a:gd name="T16" fmla="*/ 144 w 240"/>
                  <a:gd name="T17" fmla="*/ 7 h 262"/>
                  <a:gd name="T18" fmla="*/ 216 w 240"/>
                  <a:gd name="T19" fmla="*/ 48 h 262"/>
                  <a:gd name="T20" fmla="*/ 240 w 240"/>
                  <a:gd name="T21" fmla="*/ 89 h 262"/>
                  <a:gd name="T22" fmla="*/ 240 w 240"/>
                  <a:gd name="T23" fmla="*/ 172 h 262"/>
                  <a:gd name="T24" fmla="*/ 216 w 240"/>
                  <a:gd name="T25" fmla="*/ 214 h 262"/>
                  <a:gd name="T26" fmla="*/ 144 w 240"/>
                  <a:gd name="T27" fmla="*/ 255 h 262"/>
                  <a:gd name="T28" fmla="*/ 120 w 240"/>
                  <a:gd name="T29" fmla="*/ 262 h 262"/>
                  <a:gd name="T30" fmla="*/ 120 w 240"/>
                  <a:gd name="T31" fmla="*/ 2 h 262"/>
                  <a:gd name="T32" fmla="*/ 97 w 240"/>
                  <a:gd name="T33" fmla="*/ 8 h 262"/>
                  <a:gd name="T34" fmla="*/ 25 w 240"/>
                  <a:gd name="T35" fmla="*/ 49 h 262"/>
                  <a:gd name="T36" fmla="*/ 2 w 240"/>
                  <a:gd name="T37" fmla="*/ 89 h 262"/>
                  <a:gd name="T38" fmla="*/ 2 w 240"/>
                  <a:gd name="T39" fmla="*/ 172 h 262"/>
                  <a:gd name="T40" fmla="*/ 25 w 240"/>
                  <a:gd name="T41" fmla="*/ 213 h 262"/>
                  <a:gd name="T42" fmla="*/ 97 w 240"/>
                  <a:gd name="T43" fmla="*/ 254 h 262"/>
                  <a:gd name="T44" fmla="*/ 120 w 240"/>
                  <a:gd name="T45" fmla="*/ 260 h 262"/>
                  <a:gd name="T46" fmla="*/ 143 w 240"/>
                  <a:gd name="T47" fmla="*/ 254 h 262"/>
                  <a:gd name="T48" fmla="*/ 215 w 240"/>
                  <a:gd name="T49" fmla="*/ 213 h 262"/>
                  <a:gd name="T50" fmla="*/ 238 w 240"/>
                  <a:gd name="T51" fmla="*/ 172 h 262"/>
                  <a:gd name="T52" fmla="*/ 238 w 240"/>
                  <a:gd name="T53" fmla="*/ 89 h 262"/>
                  <a:gd name="T54" fmla="*/ 215 w 240"/>
                  <a:gd name="T55" fmla="*/ 49 h 262"/>
                  <a:gd name="T56" fmla="*/ 143 w 240"/>
                  <a:gd name="T57" fmla="*/ 8 h 262"/>
                  <a:gd name="T58" fmla="*/ 120 w 240"/>
                  <a:gd name="T59" fmla="*/ 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0" h="262">
                    <a:moveTo>
                      <a:pt x="120" y="262"/>
                    </a:moveTo>
                    <a:cubicBezTo>
                      <a:pt x="112" y="262"/>
                      <a:pt x="103" y="259"/>
                      <a:pt x="96" y="255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10" y="206"/>
                      <a:pt x="0" y="189"/>
                      <a:pt x="0" y="17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73"/>
                      <a:pt x="10" y="56"/>
                      <a:pt x="24" y="48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3" y="2"/>
                      <a:pt x="112" y="0"/>
                      <a:pt x="120" y="0"/>
                    </a:cubicBezTo>
                    <a:cubicBezTo>
                      <a:pt x="129" y="0"/>
                      <a:pt x="137" y="2"/>
                      <a:pt x="144" y="7"/>
                    </a:cubicBezTo>
                    <a:cubicBezTo>
                      <a:pt x="216" y="48"/>
                      <a:pt x="216" y="48"/>
                      <a:pt x="216" y="48"/>
                    </a:cubicBezTo>
                    <a:cubicBezTo>
                      <a:pt x="230" y="56"/>
                      <a:pt x="240" y="73"/>
                      <a:pt x="240" y="89"/>
                    </a:cubicBezTo>
                    <a:cubicBezTo>
                      <a:pt x="240" y="172"/>
                      <a:pt x="240" y="172"/>
                      <a:pt x="240" y="172"/>
                    </a:cubicBezTo>
                    <a:cubicBezTo>
                      <a:pt x="240" y="189"/>
                      <a:pt x="230" y="206"/>
                      <a:pt x="216" y="214"/>
                    </a:cubicBezTo>
                    <a:cubicBezTo>
                      <a:pt x="144" y="255"/>
                      <a:pt x="144" y="255"/>
                      <a:pt x="144" y="255"/>
                    </a:cubicBezTo>
                    <a:cubicBezTo>
                      <a:pt x="137" y="259"/>
                      <a:pt x="129" y="262"/>
                      <a:pt x="120" y="262"/>
                    </a:cubicBezTo>
                    <a:close/>
                    <a:moveTo>
                      <a:pt x="120" y="2"/>
                    </a:moveTo>
                    <a:cubicBezTo>
                      <a:pt x="112" y="2"/>
                      <a:pt x="104" y="4"/>
                      <a:pt x="97" y="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11" y="57"/>
                      <a:pt x="2" y="73"/>
                      <a:pt x="2" y="89"/>
                    </a:cubicBezTo>
                    <a:cubicBezTo>
                      <a:pt x="2" y="172"/>
                      <a:pt x="2" y="172"/>
                      <a:pt x="2" y="172"/>
                    </a:cubicBezTo>
                    <a:cubicBezTo>
                      <a:pt x="2" y="188"/>
                      <a:pt x="11" y="205"/>
                      <a:pt x="25" y="213"/>
                    </a:cubicBezTo>
                    <a:cubicBezTo>
                      <a:pt x="97" y="254"/>
                      <a:pt x="97" y="254"/>
                      <a:pt x="97" y="254"/>
                    </a:cubicBezTo>
                    <a:cubicBezTo>
                      <a:pt x="104" y="258"/>
                      <a:pt x="112" y="260"/>
                      <a:pt x="120" y="260"/>
                    </a:cubicBezTo>
                    <a:cubicBezTo>
                      <a:pt x="128" y="260"/>
                      <a:pt x="136" y="258"/>
                      <a:pt x="143" y="254"/>
                    </a:cubicBezTo>
                    <a:cubicBezTo>
                      <a:pt x="215" y="213"/>
                      <a:pt x="215" y="213"/>
                      <a:pt x="215" y="213"/>
                    </a:cubicBezTo>
                    <a:cubicBezTo>
                      <a:pt x="229" y="205"/>
                      <a:pt x="238" y="188"/>
                      <a:pt x="238" y="172"/>
                    </a:cubicBezTo>
                    <a:cubicBezTo>
                      <a:pt x="238" y="89"/>
                      <a:pt x="238" y="89"/>
                      <a:pt x="238" y="89"/>
                    </a:cubicBezTo>
                    <a:cubicBezTo>
                      <a:pt x="238" y="73"/>
                      <a:pt x="229" y="57"/>
                      <a:pt x="215" y="49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36" y="4"/>
                      <a:pt x="128" y="2"/>
                      <a:pt x="120" y="2"/>
                    </a:cubicBezTo>
                    <a:close/>
                  </a:path>
                </a:pathLst>
              </a:custGeom>
              <a:solidFill>
                <a:srgbClr val="7C7C7B">
                  <a:alpha val="50196"/>
                </a:srgbClr>
              </a:solidFill>
              <a:ln>
                <a:noFill/>
              </a:ln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7" name="Freeform 30">
                <a:extLst>
                  <a:ext uri="{FF2B5EF4-FFF2-40B4-BE49-F238E27FC236}">
                    <a16:creationId xmlns:a16="http://schemas.microsoft.com/office/drawing/2014/main" id="{15C519E3-F083-DC3D-EB49-63526000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251" y="4054840"/>
                <a:ext cx="2718095" cy="3052709"/>
              </a:xfrm>
              <a:custGeom>
                <a:avLst/>
                <a:gdLst>
                  <a:gd name="T0" fmla="*/ 89 w 178"/>
                  <a:gd name="T1" fmla="*/ 200 h 200"/>
                  <a:gd name="T2" fmla="*/ 81 w 178"/>
                  <a:gd name="T3" fmla="*/ 197 h 200"/>
                  <a:gd name="T4" fmla="*/ 9 w 178"/>
                  <a:gd name="T5" fmla="*/ 156 h 200"/>
                  <a:gd name="T6" fmla="*/ 0 w 178"/>
                  <a:gd name="T7" fmla="*/ 141 h 200"/>
                  <a:gd name="T8" fmla="*/ 0 w 178"/>
                  <a:gd name="T9" fmla="*/ 58 h 200"/>
                  <a:gd name="T10" fmla="*/ 9 w 178"/>
                  <a:gd name="T11" fmla="*/ 44 h 200"/>
                  <a:gd name="T12" fmla="*/ 81 w 178"/>
                  <a:gd name="T13" fmla="*/ 2 h 200"/>
                  <a:gd name="T14" fmla="*/ 89 w 178"/>
                  <a:gd name="T15" fmla="*/ 0 h 200"/>
                  <a:gd name="T16" fmla="*/ 97 w 178"/>
                  <a:gd name="T17" fmla="*/ 2 h 200"/>
                  <a:gd name="T18" fmla="*/ 169 w 178"/>
                  <a:gd name="T19" fmla="*/ 44 h 200"/>
                  <a:gd name="T20" fmla="*/ 178 w 178"/>
                  <a:gd name="T21" fmla="*/ 58 h 200"/>
                  <a:gd name="T22" fmla="*/ 178 w 178"/>
                  <a:gd name="T23" fmla="*/ 141 h 200"/>
                  <a:gd name="T24" fmla="*/ 169 w 178"/>
                  <a:gd name="T25" fmla="*/ 156 h 200"/>
                  <a:gd name="T26" fmla="*/ 97 w 178"/>
                  <a:gd name="T27" fmla="*/ 197 h 200"/>
                  <a:gd name="T28" fmla="*/ 89 w 178"/>
                  <a:gd name="T29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8" h="200">
                    <a:moveTo>
                      <a:pt x="89" y="200"/>
                    </a:moveTo>
                    <a:cubicBezTo>
                      <a:pt x="86" y="200"/>
                      <a:pt x="83" y="199"/>
                      <a:pt x="81" y="197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4" y="153"/>
                      <a:pt x="0" y="147"/>
                      <a:pt x="0" y="14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3"/>
                      <a:pt x="4" y="47"/>
                      <a:pt x="9" y="44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3" y="1"/>
                      <a:pt x="86" y="0"/>
                      <a:pt x="89" y="0"/>
                    </a:cubicBezTo>
                    <a:cubicBezTo>
                      <a:pt x="92" y="0"/>
                      <a:pt x="95" y="1"/>
                      <a:pt x="97" y="2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74" y="47"/>
                      <a:pt x="178" y="53"/>
                      <a:pt x="178" y="58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7"/>
                      <a:pt x="174" y="153"/>
                      <a:pt x="169" y="156"/>
                    </a:cubicBezTo>
                    <a:cubicBezTo>
                      <a:pt x="97" y="197"/>
                      <a:pt x="97" y="197"/>
                      <a:pt x="97" y="197"/>
                    </a:cubicBezTo>
                    <a:cubicBezTo>
                      <a:pt x="95" y="199"/>
                      <a:pt x="92" y="200"/>
                      <a:pt x="89" y="20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447AF3-E4FC-2DB5-6ADB-936FA338B947}"/>
                  </a:ext>
                </a:extLst>
              </p:cNvPr>
              <p:cNvSpPr txBox="1"/>
              <p:nvPr/>
            </p:nvSpPr>
            <p:spPr>
              <a:xfrm>
                <a:off x="7210785" y="7565517"/>
                <a:ext cx="3620792" cy="2966635"/>
              </a:xfrm>
              <a:prstGeom prst="rect">
                <a:avLst/>
              </a:prstGeom>
              <a:noFill/>
            </p:spPr>
            <p:txBody>
              <a:bodyPr wrap="square" lIns="59996" tIns="29998" rIns="59996" bIns="29998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bg1">
                        <a:lumMod val="50000"/>
                      </a:schemeClr>
                    </a:solidFill>
                    <a:latin typeface="Montserrat" panose="00000500000000000000" pitchFamily="2" charset="0"/>
                  </a:rPr>
                  <a:t>Office occupancy at half of </a:t>
                </a:r>
              </a:p>
              <a:p>
                <a:pPr algn="ctr"/>
                <a:r>
                  <a:rPr lang="en-US" b="1">
                    <a:solidFill>
                      <a:schemeClr val="bg1">
                        <a:lumMod val="50000"/>
                      </a:schemeClr>
                    </a:solidFill>
                    <a:latin typeface="Montserrat" panose="00000500000000000000" pitchFamily="2" charset="0"/>
                  </a:rPr>
                  <a:t>pre-pandemic level</a:t>
                </a:r>
                <a:endParaRPr lang="en-US" sz="700" baseline="1000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D6611C9-7137-4F74-D578-E13EA2905503}"/>
                </a:ext>
              </a:extLst>
            </p:cNvPr>
            <p:cNvSpPr txBox="1"/>
            <p:nvPr/>
          </p:nvSpPr>
          <p:spPr>
            <a:xfrm>
              <a:off x="3053728" y="2133366"/>
              <a:ext cx="9800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Montserrat" panose="00000500000000000000" pitchFamily="2" charset="0"/>
                </a:rPr>
                <a:t>50%</a:t>
              </a:r>
              <a:endParaRPr lang="en-US">
                <a:latin typeface="Montserrat" panose="00000500000000000000" pitchFamily="2" charset="0"/>
              </a:endParaRP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12CA862-BAA2-16E9-229C-2B5F87851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3218093" y="1589360"/>
              <a:ext cx="626333" cy="626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70FF9-5328-AB58-CB40-6A292BF36803}"/>
              </a:ext>
            </a:extLst>
          </p:cNvPr>
          <p:cNvGrpSpPr/>
          <p:nvPr/>
        </p:nvGrpSpPr>
        <p:grpSpPr>
          <a:xfrm>
            <a:off x="4816162" y="1305604"/>
            <a:ext cx="1511022" cy="2917407"/>
            <a:chOff x="4816162" y="1305604"/>
            <a:chExt cx="1511022" cy="291740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A5936B-6465-F2DB-F0B0-2B0EB9A02D9F}"/>
                </a:ext>
              </a:extLst>
            </p:cNvPr>
            <p:cNvGrpSpPr/>
            <p:nvPr/>
          </p:nvGrpSpPr>
          <p:grpSpPr>
            <a:xfrm>
              <a:off x="4816162" y="1305604"/>
              <a:ext cx="1511022" cy="2917407"/>
              <a:chOff x="10357629" y="3510979"/>
              <a:chExt cx="3667026" cy="7606686"/>
            </a:xfrm>
          </p:grpSpPr>
          <p:sp>
            <p:nvSpPr>
              <p:cNvPr id="19" name="Freeform 29">
                <a:extLst>
                  <a:ext uri="{FF2B5EF4-FFF2-40B4-BE49-F238E27FC236}">
                    <a16:creationId xmlns:a16="http://schemas.microsoft.com/office/drawing/2014/main" id="{06416CF6-A4D0-5E18-BAA9-FFE3CE4B06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57629" y="3510979"/>
                <a:ext cx="3667026" cy="3998207"/>
              </a:xfrm>
              <a:custGeom>
                <a:avLst/>
                <a:gdLst>
                  <a:gd name="T0" fmla="*/ 120 w 240"/>
                  <a:gd name="T1" fmla="*/ 262 h 262"/>
                  <a:gd name="T2" fmla="*/ 96 w 240"/>
                  <a:gd name="T3" fmla="*/ 255 h 262"/>
                  <a:gd name="T4" fmla="*/ 24 w 240"/>
                  <a:gd name="T5" fmla="*/ 214 h 262"/>
                  <a:gd name="T6" fmla="*/ 0 w 240"/>
                  <a:gd name="T7" fmla="*/ 172 h 262"/>
                  <a:gd name="T8" fmla="*/ 0 w 240"/>
                  <a:gd name="T9" fmla="*/ 89 h 262"/>
                  <a:gd name="T10" fmla="*/ 24 w 240"/>
                  <a:gd name="T11" fmla="*/ 48 h 262"/>
                  <a:gd name="T12" fmla="*/ 96 w 240"/>
                  <a:gd name="T13" fmla="*/ 7 h 262"/>
                  <a:gd name="T14" fmla="*/ 120 w 240"/>
                  <a:gd name="T15" fmla="*/ 0 h 262"/>
                  <a:gd name="T16" fmla="*/ 144 w 240"/>
                  <a:gd name="T17" fmla="*/ 7 h 262"/>
                  <a:gd name="T18" fmla="*/ 216 w 240"/>
                  <a:gd name="T19" fmla="*/ 48 h 262"/>
                  <a:gd name="T20" fmla="*/ 240 w 240"/>
                  <a:gd name="T21" fmla="*/ 89 h 262"/>
                  <a:gd name="T22" fmla="*/ 240 w 240"/>
                  <a:gd name="T23" fmla="*/ 172 h 262"/>
                  <a:gd name="T24" fmla="*/ 216 w 240"/>
                  <a:gd name="T25" fmla="*/ 214 h 262"/>
                  <a:gd name="T26" fmla="*/ 144 w 240"/>
                  <a:gd name="T27" fmla="*/ 255 h 262"/>
                  <a:gd name="T28" fmla="*/ 120 w 240"/>
                  <a:gd name="T29" fmla="*/ 262 h 262"/>
                  <a:gd name="T30" fmla="*/ 120 w 240"/>
                  <a:gd name="T31" fmla="*/ 2 h 262"/>
                  <a:gd name="T32" fmla="*/ 97 w 240"/>
                  <a:gd name="T33" fmla="*/ 8 h 262"/>
                  <a:gd name="T34" fmla="*/ 25 w 240"/>
                  <a:gd name="T35" fmla="*/ 49 h 262"/>
                  <a:gd name="T36" fmla="*/ 2 w 240"/>
                  <a:gd name="T37" fmla="*/ 89 h 262"/>
                  <a:gd name="T38" fmla="*/ 2 w 240"/>
                  <a:gd name="T39" fmla="*/ 172 h 262"/>
                  <a:gd name="T40" fmla="*/ 25 w 240"/>
                  <a:gd name="T41" fmla="*/ 213 h 262"/>
                  <a:gd name="T42" fmla="*/ 97 w 240"/>
                  <a:gd name="T43" fmla="*/ 254 h 262"/>
                  <a:gd name="T44" fmla="*/ 120 w 240"/>
                  <a:gd name="T45" fmla="*/ 260 h 262"/>
                  <a:gd name="T46" fmla="*/ 143 w 240"/>
                  <a:gd name="T47" fmla="*/ 254 h 262"/>
                  <a:gd name="T48" fmla="*/ 215 w 240"/>
                  <a:gd name="T49" fmla="*/ 213 h 262"/>
                  <a:gd name="T50" fmla="*/ 238 w 240"/>
                  <a:gd name="T51" fmla="*/ 172 h 262"/>
                  <a:gd name="T52" fmla="*/ 238 w 240"/>
                  <a:gd name="T53" fmla="*/ 89 h 262"/>
                  <a:gd name="T54" fmla="*/ 215 w 240"/>
                  <a:gd name="T55" fmla="*/ 49 h 262"/>
                  <a:gd name="T56" fmla="*/ 143 w 240"/>
                  <a:gd name="T57" fmla="*/ 8 h 262"/>
                  <a:gd name="T58" fmla="*/ 120 w 240"/>
                  <a:gd name="T59" fmla="*/ 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0" h="262">
                    <a:moveTo>
                      <a:pt x="120" y="262"/>
                    </a:moveTo>
                    <a:cubicBezTo>
                      <a:pt x="112" y="262"/>
                      <a:pt x="103" y="259"/>
                      <a:pt x="96" y="255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10" y="206"/>
                      <a:pt x="0" y="189"/>
                      <a:pt x="0" y="17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73"/>
                      <a:pt x="10" y="56"/>
                      <a:pt x="24" y="48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3" y="2"/>
                      <a:pt x="112" y="0"/>
                      <a:pt x="120" y="0"/>
                    </a:cubicBezTo>
                    <a:cubicBezTo>
                      <a:pt x="129" y="0"/>
                      <a:pt x="137" y="2"/>
                      <a:pt x="144" y="7"/>
                    </a:cubicBezTo>
                    <a:cubicBezTo>
                      <a:pt x="216" y="48"/>
                      <a:pt x="216" y="48"/>
                      <a:pt x="216" y="48"/>
                    </a:cubicBezTo>
                    <a:cubicBezTo>
                      <a:pt x="230" y="56"/>
                      <a:pt x="240" y="73"/>
                      <a:pt x="240" y="89"/>
                    </a:cubicBezTo>
                    <a:cubicBezTo>
                      <a:pt x="240" y="172"/>
                      <a:pt x="240" y="172"/>
                      <a:pt x="240" y="172"/>
                    </a:cubicBezTo>
                    <a:cubicBezTo>
                      <a:pt x="240" y="189"/>
                      <a:pt x="230" y="206"/>
                      <a:pt x="216" y="214"/>
                    </a:cubicBezTo>
                    <a:cubicBezTo>
                      <a:pt x="144" y="255"/>
                      <a:pt x="144" y="255"/>
                      <a:pt x="144" y="255"/>
                    </a:cubicBezTo>
                    <a:cubicBezTo>
                      <a:pt x="137" y="259"/>
                      <a:pt x="129" y="262"/>
                      <a:pt x="120" y="262"/>
                    </a:cubicBezTo>
                    <a:close/>
                    <a:moveTo>
                      <a:pt x="120" y="2"/>
                    </a:moveTo>
                    <a:cubicBezTo>
                      <a:pt x="112" y="2"/>
                      <a:pt x="104" y="4"/>
                      <a:pt x="97" y="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11" y="57"/>
                      <a:pt x="2" y="73"/>
                      <a:pt x="2" y="89"/>
                    </a:cubicBezTo>
                    <a:cubicBezTo>
                      <a:pt x="2" y="172"/>
                      <a:pt x="2" y="172"/>
                      <a:pt x="2" y="172"/>
                    </a:cubicBezTo>
                    <a:cubicBezTo>
                      <a:pt x="2" y="188"/>
                      <a:pt x="11" y="205"/>
                      <a:pt x="25" y="213"/>
                    </a:cubicBezTo>
                    <a:cubicBezTo>
                      <a:pt x="97" y="254"/>
                      <a:pt x="97" y="254"/>
                      <a:pt x="97" y="254"/>
                    </a:cubicBezTo>
                    <a:cubicBezTo>
                      <a:pt x="104" y="258"/>
                      <a:pt x="112" y="260"/>
                      <a:pt x="120" y="260"/>
                    </a:cubicBezTo>
                    <a:cubicBezTo>
                      <a:pt x="128" y="260"/>
                      <a:pt x="136" y="258"/>
                      <a:pt x="143" y="254"/>
                    </a:cubicBezTo>
                    <a:cubicBezTo>
                      <a:pt x="215" y="213"/>
                      <a:pt x="215" y="213"/>
                      <a:pt x="215" y="213"/>
                    </a:cubicBezTo>
                    <a:cubicBezTo>
                      <a:pt x="229" y="205"/>
                      <a:pt x="238" y="188"/>
                      <a:pt x="238" y="172"/>
                    </a:cubicBezTo>
                    <a:cubicBezTo>
                      <a:pt x="238" y="89"/>
                      <a:pt x="238" y="89"/>
                      <a:pt x="238" y="89"/>
                    </a:cubicBezTo>
                    <a:cubicBezTo>
                      <a:pt x="238" y="73"/>
                      <a:pt x="229" y="57"/>
                      <a:pt x="215" y="49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36" y="4"/>
                      <a:pt x="128" y="2"/>
                      <a:pt x="120" y="2"/>
                    </a:cubicBezTo>
                    <a:close/>
                  </a:path>
                </a:pathLst>
              </a:custGeom>
              <a:solidFill>
                <a:srgbClr val="7C7C7B">
                  <a:alpha val="50196"/>
                </a:srgbClr>
              </a:solidFill>
              <a:ln>
                <a:noFill/>
              </a:ln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0" name="Freeform 30">
                <a:extLst>
                  <a:ext uri="{FF2B5EF4-FFF2-40B4-BE49-F238E27FC236}">
                    <a16:creationId xmlns:a16="http://schemas.microsoft.com/office/drawing/2014/main" id="{12D521EC-CE24-3446-D3B4-85D69E0E30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32953" y="3984586"/>
                <a:ext cx="2718095" cy="3052709"/>
              </a:xfrm>
              <a:custGeom>
                <a:avLst/>
                <a:gdLst>
                  <a:gd name="T0" fmla="*/ 89 w 178"/>
                  <a:gd name="T1" fmla="*/ 200 h 200"/>
                  <a:gd name="T2" fmla="*/ 81 w 178"/>
                  <a:gd name="T3" fmla="*/ 197 h 200"/>
                  <a:gd name="T4" fmla="*/ 9 w 178"/>
                  <a:gd name="T5" fmla="*/ 156 h 200"/>
                  <a:gd name="T6" fmla="*/ 0 w 178"/>
                  <a:gd name="T7" fmla="*/ 141 h 200"/>
                  <a:gd name="T8" fmla="*/ 0 w 178"/>
                  <a:gd name="T9" fmla="*/ 58 h 200"/>
                  <a:gd name="T10" fmla="*/ 9 w 178"/>
                  <a:gd name="T11" fmla="*/ 44 h 200"/>
                  <a:gd name="T12" fmla="*/ 81 w 178"/>
                  <a:gd name="T13" fmla="*/ 2 h 200"/>
                  <a:gd name="T14" fmla="*/ 89 w 178"/>
                  <a:gd name="T15" fmla="*/ 0 h 200"/>
                  <a:gd name="T16" fmla="*/ 97 w 178"/>
                  <a:gd name="T17" fmla="*/ 2 h 200"/>
                  <a:gd name="T18" fmla="*/ 169 w 178"/>
                  <a:gd name="T19" fmla="*/ 44 h 200"/>
                  <a:gd name="T20" fmla="*/ 178 w 178"/>
                  <a:gd name="T21" fmla="*/ 58 h 200"/>
                  <a:gd name="T22" fmla="*/ 178 w 178"/>
                  <a:gd name="T23" fmla="*/ 141 h 200"/>
                  <a:gd name="T24" fmla="*/ 169 w 178"/>
                  <a:gd name="T25" fmla="*/ 156 h 200"/>
                  <a:gd name="T26" fmla="*/ 97 w 178"/>
                  <a:gd name="T27" fmla="*/ 197 h 200"/>
                  <a:gd name="T28" fmla="*/ 89 w 178"/>
                  <a:gd name="T29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8" h="200">
                    <a:moveTo>
                      <a:pt x="89" y="200"/>
                    </a:moveTo>
                    <a:cubicBezTo>
                      <a:pt x="86" y="200"/>
                      <a:pt x="83" y="199"/>
                      <a:pt x="81" y="197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4" y="153"/>
                      <a:pt x="0" y="147"/>
                      <a:pt x="0" y="14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3"/>
                      <a:pt x="4" y="47"/>
                      <a:pt x="9" y="44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3" y="1"/>
                      <a:pt x="86" y="0"/>
                      <a:pt x="89" y="0"/>
                    </a:cubicBezTo>
                    <a:cubicBezTo>
                      <a:pt x="92" y="0"/>
                      <a:pt x="95" y="1"/>
                      <a:pt x="97" y="2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74" y="47"/>
                      <a:pt x="178" y="53"/>
                      <a:pt x="178" y="58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7"/>
                      <a:pt x="174" y="153"/>
                      <a:pt x="169" y="156"/>
                    </a:cubicBezTo>
                    <a:cubicBezTo>
                      <a:pt x="97" y="197"/>
                      <a:pt x="97" y="197"/>
                      <a:pt x="97" y="197"/>
                    </a:cubicBezTo>
                    <a:cubicBezTo>
                      <a:pt x="95" y="199"/>
                      <a:pt x="92" y="200"/>
                      <a:pt x="89" y="20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BFB8E1-F4F9-4DF0-6E38-CFA2D675144B}"/>
                  </a:ext>
                </a:extLst>
              </p:cNvPr>
              <p:cNvSpPr txBox="1"/>
              <p:nvPr/>
            </p:nvSpPr>
            <p:spPr>
              <a:xfrm>
                <a:off x="10514530" y="7589294"/>
                <a:ext cx="3510125" cy="3528371"/>
              </a:xfrm>
              <a:prstGeom prst="rect">
                <a:avLst/>
              </a:prstGeom>
              <a:noFill/>
            </p:spPr>
            <p:txBody>
              <a:bodyPr wrap="square" lIns="59996" tIns="29998" rIns="59996" bIns="29998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bg1">
                        <a:lumMod val="50000"/>
                      </a:schemeClr>
                    </a:solidFill>
                    <a:latin typeface="Montserrat" panose="00000500000000000000" pitchFamily="2" charset="0"/>
                  </a:rPr>
                  <a:t>Gathered 1,384 surveys with 183 questions from 5 organizations</a:t>
                </a:r>
                <a:endParaRPr lang="en-US" baseline="100000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FC1279-FC81-A2EF-7A77-173CBFB4AC94}"/>
                </a:ext>
              </a:extLst>
            </p:cNvPr>
            <p:cNvSpPr txBox="1"/>
            <p:nvPr/>
          </p:nvSpPr>
          <p:spPr>
            <a:xfrm>
              <a:off x="5081389" y="2140797"/>
              <a:ext cx="98000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latin typeface="Montserrat" panose="00000500000000000000" pitchFamily="2" charset="0"/>
                </a:rPr>
                <a:t>1,384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12F3C6A-7408-8777-88CB-2010A8DB7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5342789" y="1716948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2FAA2E-D641-326B-5757-41EE72BBFA41}"/>
              </a:ext>
            </a:extLst>
          </p:cNvPr>
          <p:cNvGrpSpPr/>
          <p:nvPr/>
        </p:nvGrpSpPr>
        <p:grpSpPr>
          <a:xfrm>
            <a:off x="6710400" y="1319076"/>
            <a:ext cx="1762058" cy="3105907"/>
            <a:chOff x="6710400" y="1319076"/>
            <a:chExt cx="1762058" cy="310590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40C57D8-9104-5504-1BFD-C4905C59FCA0}"/>
                </a:ext>
              </a:extLst>
            </p:cNvPr>
            <p:cNvGrpSpPr/>
            <p:nvPr/>
          </p:nvGrpSpPr>
          <p:grpSpPr>
            <a:xfrm>
              <a:off x="6710400" y="1319076"/>
              <a:ext cx="1762058" cy="3105907"/>
              <a:chOff x="16390408" y="3581232"/>
              <a:chExt cx="4276253" cy="8098165"/>
            </a:xfrm>
          </p:grpSpPr>
          <p:sp>
            <p:nvSpPr>
              <p:cNvPr id="3" name="Freeform 29">
                <a:extLst>
                  <a:ext uri="{FF2B5EF4-FFF2-40B4-BE49-F238E27FC236}">
                    <a16:creationId xmlns:a16="http://schemas.microsoft.com/office/drawing/2014/main" id="{6FBA7A78-83C8-CB87-216A-2B0B62BA1E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44466" y="3581232"/>
                <a:ext cx="3667026" cy="3998207"/>
              </a:xfrm>
              <a:custGeom>
                <a:avLst/>
                <a:gdLst>
                  <a:gd name="T0" fmla="*/ 120 w 240"/>
                  <a:gd name="T1" fmla="*/ 262 h 262"/>
                  <a:gd name="T2" fmla="*/ 96 w 240"/>
                  <a:gd name="T3" fmla="*/ 255 h 262"/>
                  <a:gd name="T4" fmla="*/ 24 w 240"/>
                  <a:gd name="T5" fmla="*/ 214 h 262"/>
                  <a:gd name="T6" fmla="*/ 0 w 240"/>
                  <a:gd name="T7" fmla="*/ 172 h 262"/>
                  <a:gd name="T8" fmla="*/ 0 w 240"/>
                  <a:gd name="T9" fmla="*/ 89 h 262"/>
                  <a:gd name="T10" fmla="*/ 24 w 240"/>
                  <a:gd name="T11" fmla="*/ 48 h 262"/>
                  <a:gd name="T12" fmla="*/ 96 w 240"/>
                  <a:gd name="T13" fmla="*/ 7 h 262"/>
                  <a:gd name="T14" fmla="*/ 120 w 240"/>
                  <a:gd name="T15" fmla="*/ 0 h 262"/>
                  <a:gd name="T16" fmla="*/ 144 w 240"/>
                  <a:gd name="T17" fmla="*/ 7 h 262"/>
                  <a:gd name="T18" fmla="*/ 216 w 240"/>
                  <a:gd name="T19" fmla="*/ 48 h 262"/>
                  <a:gd name="T20" fmla="*/ 240 w 240"/>
                  <a:gd name="T21" fmla="*/ 89 h 262"/>
                  <a:gd name="T22" fmla="*/ 240 w 240"/>
                  <a:gd name="T23" fmla="*/ 172 h 262"/>
                  <a:gd name="T24" fmla="*/ 216 w 240"/>
                  <a:gd name="T25" fmla="*/ 214 h 262"/>
                  <a:gd name="T26" fmla="*/ 144 w 240"/>
                  <a:gd name="T27" fmla="*/ 255 h 262"/>
                  <a:gd name="T28" fmla="*/ 120 w 240"/>
                  <a:gd name="T29" fmla="*/ 262 h 262"/>
                  <a:gd name="T30" fmla="*/ 120 w 240"/>
                  <a:gd name="T31" fmla="*/ 2 h 262"/>
                  <a:gd name="T32" fmla="*/ 97 w 240"/>
                  <a:gd name="T33" fmla="*/ 8 h 262"/>
                  <a:gd name="T34" fmla="*/ 25 w 240"/>
                  <a:gd name="T35" fmla="*/ 49 h 262"/>
                  <a:gd name="T36" fmla="*/ 2 w 240"/>
                  <a:gd name="T37" fmla="*/ 89 h 262"/>
                  <a:gd name="T38" fmla="*/ 2 w 240"/>
                  <a:gd name="T39" fmla="*/ 172 h 262"/>
                  <a:gd name="T40" fmla="*/ 25 w 240"/>
                  <a:gd name="T41" fmla="*/ 213 h 262"/>
                  <a:gd name="T42" fmla="*/ 97 w 240"/>
                  <a:gd name="T43" fmla="*/ 254 h 262"/>
                  <a:gd name="T44" fmla="*/ 120 w 240"/>
                  <a:gd name="T45" fmla="*/ 260 h 262"/>
                  <a:gd name="T46" fmla="*/ 143 w 240"/>
                  <a:gd name="T47" fmla="*/ 254 h 262"/>
                  <a:gd name="T48" fmla="*/ 215 w 240"/>
                  <a:gd name="T49" fmla="*/ 213 h 262"/>
                  <a:gd name="T50" fmla="*/ 238 w 240"/>
                  <a:gd name="T51" fmla="*/ 172 h 262"/>
                  <a:gd name="T52" fmla="*/ 238 w 240"/>
                  <a:gd name="T53" fmla="*/ 89 h 262"/>
                  <a:gd name="T54" fmla="*/ 215 w 240"/>
                  <a:gd name="T55" fmla="*/ 49 h 262"/>
                  <a:gd name="T56" fmla="*/ 143 w 240"/>
                  <a:gd name="T57" fmla="*/ 8 h 262"/>
                  <a:gd name="T58" fmla="*/ 120 w 240"/>
                  <a:gd name="T59" fmla="*/ 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0" h="262">
                    <a:moveTo>
                      <a:pt x="120" y="262"/>
                    </a:moveTo>
                    <a:cubicBezTo>
                      <a:pt x="112" y="262"/>
                      <a:pt x="103" y="259"/>
                      <a:pt x="96" y="255"/>
                    </a:cubicBezTo>
                    <a:cubicBezTo>
                      <a:pt x="24" y="214"/>
                      <a:pt x="24" y="214"/>
                      <a:pt x="24" y="214"/>
                    </a:cubicBezTo>
                    <a:cubicBezTo>
                      <a:pt x="10" y="206"/>
                      <a:pt x="0" y="189"/>
                      <a:pt x="0" y="172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73"/>
                      <a:pt x="10" y="56"/>
                      <a:pt x="24" y="48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3" y="2"/>
                      <a:pt x="112" y="0"/>
                      <a:pt x="120" y="0"/>
                    </a:cubicBezTo>
                    <a:cubicBezTo>
                      <a:pt x="129" y="0"/>
                      <a:pt x="137" y="2"/>
                      <a:pt x="144" y="7"/>
                    </a:cubicBezTo>
                    <a:cubicBezTo>
                      <a:pt x="216" y="48"/>
                      <a:pt x="216" y="48"/>
                      <a:pt x="216" y="48"/>
                    </a:cubicBezTo>
                    <a:cubicBezTo>
                      <a:pt x="230" y="56"/>
                      <a:pt x="240" y="73"/>
                      <a:pt x="240" y="89"/>
                    </a:cubicBezTo>
                    <a:cubicBezTo>
                      <a:pt x="240" y="172"/>
                      <a:pt x="240" y="172"/>
                      <a:pt x="240" y="172"/>
                    </a:cubicBezTo>
                    <a:cubicBezTo>
                      <a:pt x="240" y="189"/>
                      <a:pt x="230" y="206"/>
                      <a:pt x="216" y="214"/>
                    </a:cubicBezTo>
                    <a:cubicBezTo>
                      <a:pt x="144" y="255"/>
                      <a:pt x="144" y="255"/>
                      <a:pt x="144" y="255"/>
                    </a:cubicBezTo>
                    <a:cubicBezTo>
                      <a:pt x="137" y="259"/>
                      <a:pt x="129" y="262"/>
                      <a:pt x="120" y="262"/>
                    </a:cubicBezTo>
                    <a:close/>
                    <a:moveTo>
                      <a:pt x="120" y="2"/>
                    </a:moveTo>
                    <a:cubicBezTo>
                      <a:pt x="112" y="2"/>
                      <a:pt x="104" y="4"/>
                      <a:pt x="97" y="8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11" y="57"/>
                      <a:pt x="2" y="73"/>
                      <a:pt x="2" y="89"/>
                    </a:cubicBezTo>
                    <a:cubicBezTo>
                      <a:pt x="2" y="172"/>
                      <a:pt x="2" y="172"/>
                      <a:pt x="2" y="172"/>
                    </a:cubicBezTo>
                    <a:cubicBezTo>
                      <a:pt x="2" y="188"/>
                      <a:pt x="11" y="205"/>
                      <a:pt x="25" y="213"/>
                    </a:cubicBezTo>
                    <a:cubicBezTo>
                      <a:pt x="97" y="254"/>
                      <a:pt x="97" y="254"/>
                      <a:pt x="97" y="254"/>
                    </a:cubicBezTo>
                    <a:cubicBezTo>
                      <a:pt x="104" y="258"/>
                      <a:pt x="112" y="260"/>
                      <a:pt x="120" y="260"/>
                    </a:cubicBezTo>
                    <a:cubicBezTo>
                      <a:pt x="128" y="260"/>
                      <a:pt x="136" y="258"/>
                      <a:pt x="143" y="254"/>
                    </a:cubicBezTo>
                    <a:cubicBezTo>
                      <a:pt x="215" y="213"/>
                      <a:pt x="215" y="213"/>
                      <a:pt x="215" y="213"/>
                    </a:cubicBezTo>
                    <a:cubicBezTo>
                      <a:pt x="229" y="205"/>
                      <a:pt x="238" y="188"/>
                      <a:pt x="238" y="172"/>
                    </a:cubicBezTo>
                    <a:cubicBezTo>
                      <a:pt x="238" y="89"/>
                      <a:pt x="238" y="89"/>
                      <a:pt x="238" y="89"/>
                    </a:cubicBezTo>
                    <a:cubicBezTo>
                      <a:pt x="238" y="73"/>
                      <a:pt x="229" y="57"/>
                      <a:pt x="215" y="49"/>
                    </a:cubicBezTo>
                    <a:cubicBezTo>
                      <a:pt x="143" y="8"/>
                      <a:pt x="143" y="8"/>
                      <a:pt x="143" y="8"/>
                    </a:cubicBezTo>
                    <a:cubicBezTo>
                      <a:pt x="136" y="4"/>
                      <a:pt x="128" y="2"/>
                      <a:pt x="120" y="2"/>
                    </a:cubicBezTo>
                    <a:close/>
                  </a:path>
                </a:pathLst>
              </a:custGeom>
              <a:solidFill>
                <a:srgbClr val="7C7C7B">
                  <a:alpha val="5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4" name="Freeform 30">
                <a:extLst>
                  <a:ext uri="{FF2B5EF4-FFF2-40B4-BE49-F238E27FC236}">
                    <a16:creationId xmlns:a16="http://schemas.microsoft.com/office/drawing/2014/main" id="{0060669F-F91A-AFFA-FEFC-0005EC27C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19790" y="4054839"/>
                <a:ext cx="2718095" cy="3052709"/>
              </a:xfrm>
              <a:custGeom>
                <a:avLst/>
                <a:gdLst>
                  <a:gd name="T0" fmla="*/ 89 w 178"/>
                  <a:gd name="T1" fmla="*/ 200 h 200"/>
                  <a:gd name="T2" fmla="*/ 81 w 178"/>
                  <a:gd name="T3" fmla="*/ 197 h 200"/>
                  <a:gd name="T4" fmla="*/ 9 w 178"/>
                  <a:gd name="T5" fmla="*/ 156 h 200"/>
                  <a:gd name="T6" fmla="*/ 0 w 178"/>
                  <a:gd name="T7" fmla="*/ 141 h 200"/>
                  <a:gd name="T8" fmla="*/ 0 w 178"/>
                  <a:gd name="T9" fmla="*/ 58 h 200"/>
                  <a:gd name="T10" fmla="*/ 9 w 178"/>
                  <a:gd name="T11" fmla="*/ 44 h 200"/>
                  <a:gd name="T12" fmla="*/ 81 w 178"/>
                  <a:gd name="T13" fmla="*/ 2 h 200"/>
                  <a:gd name="T14" fmla="*/ 89 w 178"/>
                  <a:gd name="T15" fmla="*/ 0 h 200"/>
                  <a:gd name="T16" fmla="*/ 97 w 178"/>
                  <a:gd name="T17" fmla="*/ 2 h 200"/>
                  <a:gd name="T18" fmla="*/ 169 w 178"/>
                  <a:gd name="T19" fmla="*/ 44 h 200"/>
                  <a:gd name="T20" fmla="*/ 178 w 178"/>
                  <a:gd name="T21" fmla="*/ 58 h 200"/>
                  <a:gd name="T22" fmla="*/ 178 w 178"/>
                  <a:gd name="T23" fmla="*/ 141 h 200"/>
                  <a:gd name="T24" fmla="*/ 169 w 178"/>
                  <a:gd name="T25" fmla="*/ 156 h 200"/>
                  <a:gd name="T26" fmla="*/ 97 w 178"/>
                  <a:gd name="T27" fmla="*/ 197 h 200"/>
                  <a:gd name="T28" fmla="*/ 89 w 178"/>
                  <a:gd name="T29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8" h="200">
                    <a:moveTo>
                      <a:pt x="89" y="200"/>
                    </a:moveTo>
                    <a:cubicBezTo>
                      <a:pt x="86" y="200"/>
                      <a:pt x="83" y="199"/>
                      <a:pt x="81" y="197"/>
                    </a:cubicBezTo>
                    <a:cubicBezTo>
                      <a:pt x="9" y="156"/>
                      <a:pt x="9" y="156"/>
                      <a:pt x="9" y="156"/>
                    </a:cubicBezTo>
                    <a:cubicBezTo>
                      <a:pt x="4" y="153"/>
                      <a:pt x="0" y="147"/>
                      <a:pt x="0" y="14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3"/>
                      <a:pt x="4" y="47"/>
                      <a:pt x="9" y="44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3" y="1"/>
                      <a:pt x="86" y="0"/>
                      <a:pt x="89" y="0"/>
                    </a:cubicBezTo>
                    <a:cubicBezTo>
                      <a:pt x="92" y="0"/>
                      <a:pt x="95" y="1"/>
                      <a:pt x="97" y="2"/>
                    </a:cubicBezTo>
                    <a:cubicBezTo>
                      <a:pt x="169" y="44"/>
                      <a:pt x="169" y="44"/>
                      <a:pt x="169" y="44"/>
                    </a:cubicBezTo>
                    <a:cubicBezTo>
                      <a:pt x="174" y="47"/>
                      <a:pt x="178" y="53"/>
                      <a:pt x="178" y="58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7"/>
                      <a:pt x="174" y="153"/>
                      <a:pt x="169" y="156"/>
                    </a:cubicBezTo>
                    <a:cubicBezTo>
                      <a:pt x="97" y="197"/>
                      <a:pt x="97" y="197"/>
                      <a:pt x="97" y="197"/>
                    </a:cubicBezTo>
                    <a:cubicBezTo>
                      <a:pt x="95" y="199"/>
                      <a:pt x="92" y="200"/>
                      <a:pt x="89" y="2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srgbClr val="FFFFFF"/>
                  </a:solidFill>
                  <a:latin typeface="Montserrat" panose="00000500000000000000" pitchFamily="2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886E0-6321-8280-7EA7-6D1E6DF204CC}"/>
                  </a:ext>
                </a:extLst>
              </p:cNvPr>
              <p:cNvSpPr txBox="1"/>
              <p:nvPr/>
            </p:nvSpPr>
            <p:spPr>
              <a:xfrm>
                <a:off x="16390408" y="7589292"/>
                <a:ext cx="4276253" cy="4090105"/>
              </a:xfrm>
              <a:prstGeom prst="rect">
                <a:avLst/>
              </a:prstGeom>
              <a:noFill/>
            </p:spPr>
            <p:txBody>
              <a:bodyPr wrap="square" lIns="59996" tIns="29998" rIns="59996" bIns="29998" rtlCol="0">
                <a:spAutoFit/>
              </a:bodyPr>
              <a:lstStyle/>
              <a:p>
                <a:pPr algn="ctr"/>
                <a:r>
                  <a:rPr lang="en-US" b="1">
                    <a:solidFill>
                      <a:schemeClr val="bg1">
                        <a:lumMod val="50000"/>
                      </a:schemeClr>
                    </a:solidFill>
                    <a:latin typeface="Montserrat" panose="00000500000000000000" pitchFamily="2" charset="0"/>
                  </a:rPr>
                  <a:t>Productivity?</a:t>
                </a:r>
              </a:p>
              <a:p>
                <a:pPr algn="ctr"/>
                <a:r>
                  <a:rPr lang="en-US" b="1">
                    <a:solidFill>
                      <a:schemeClr val="bg1">
                        <a:lumMod val="50000"/>
                      </a:schemeClr>
                    </a:solidFill>
                    <a:latin typeface="Montserrat" panose="00000500000000000000" pitchFamily="2" charset="0"/>
                  </a:rPr>
                  <a:t>Preference?</a:t>
                </a:r>
              </a:p>
              <a:p>
                <a:pPr algn="ctr"/>
                <a:endParaRPr lang="en-US" b="1">
                  <a:solidFill>
                    <a:schemeClr val="bg1">
                      <a:lumMod val="50000"/>
                    </a:schemeClr>
                  </a:solidFill>
                  <a:latin typeface="Montserrat" panose="00000500000000000000" pitchFamily="2" charset="0"/>
                </a:endParaRPr>
              </a:p>
              <a:p>
                <a:pPr algn="ctr"/>
                <a:r>
                  <a:rPr lang="en-US" b="1">
                    <a:solidFill>
                      <a:schemeClr val="bg1">
                        <a:lumMod val="50000"/>
                      </a:schemeClr>
                    </a:solidFill>
                    <a:latin typeface="Montserrat" panose="00000500000000000000" pitchFamily="2" charset="0"/>
                  </a:rPr>
                  <a:t>How can an organization best support its employee?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40F5CAC-B813-2E0A-E947-B870ED8926FA}"/>
                </a:ext>
              </a:extLst>
            </p:cNvPr>
            <p:cNvSpPr txBox="1"/>
            <p:nvPr/>
          </p:nvSpPr>
          <p:spPr>
            <a:xfrm>
              <a:off x="7121802" y="2192285"/>
              <a:ext cx="9800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latin typeface="Montserrat" panose="00000500000000000000" pitchFamily="2" charset="0"/>
                </a:rPr>
                <a:t>?</a:t>
              </a:r>
              <a:endParaRPr lang="en-US" sz="1800">
                <a:latin typeface="Montserrat" panose="00000500000000000000" pitchFamily="2" charset="0"/>
              </a:endParaRPr>
            </a:p>
          </p:txBody>
        </p:sp>
        <p:pic>
          <p:nvPicPr>
            <p:cNvPr id="1032" name="Picture 8" descr="Customer Value Icons - Free SVG &amp; PNG Customer Value Images - Noun Project">
              <a:extLst>
                <a:ext uri="{FF2B5EF4-FFF2-40B4-BE49-F238E27FC236}">
                  <a16:creationId xmlns:a16="http://schemas.microsoft.com/office/drawing/2014/main" id="{3C6DF03E-1F65-866E-92F7-C0DC1B121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2051" y="1647162"/>
              <a:ext cx="558756" cy="558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401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AA811-D900-185B-A1EC-268B2D0E9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F9DFF45A-EAE8-2611-3867-0BB03A2563EC}"/>
              </a:ext>
            </a:extLst>
          </p:cNvPr>
          <p:cNvSpPr txBox="1">
            <a:spLocks/>
          </p:cNvSpPr>
          <p:nvPr/>
        </p:nvSpPr>
        <p:spPr>
          <a:xfrm>
            <a:off x="557450" y="-14052"/>
            <a:ext cx="8053750" cy="78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000">
                <a:solidFill>
                  <a:srgbClr val="032A06"/>
                </a:solidFill>
                <a:latin typeface="Alata" panose="020B0604020202020204" charset="0"/>
                <a:sym typeface="Arial"/>
              </a:rPr>
              <a:t>Recommended Actions – Targeted action can resolve the key issues for each group</a:t>
            </a:r>
            <a:endParaRPr kumimoji="0" lang="en-US" sz="2000" i="0" u="none" strike="noStrike" kern="0" cap="none" spc="0" normalizeH="0" baseline="0" noProof="0">
              <a:ln>
                <a:noFill/>
              </a:ln>
              <a:solidFill>
                <a:srgbClr val="032A06"/>
              </a:solidFill>
              <a:effectLst/>
              <a:uLnTx/>
              <a:uFillTx/>
              <a:latin typeface="Alata" panose="020B0604020202020204" charset="0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2B029-F5F0-7A13-55AB-A7E419C793B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AADDF9-ADA0-0F5D-E95C-82FFE87A342B}"/>
              </a:ext>
            </a:extLst>
          </p:cNvPr>
          <p:cNvGrpSpPr/>
          <p:nvPr/>
        </p:nvGrpSpPr>
        <p:grpSpPr>
          <a:xfrm>
            <a:off x="531694" y="1441827"/>
            <a:ext cx="7940765" cy="3298473"/>
            <a:chOff x="585316" y="2053827"/>
            <a:chExt cx="7940765" cy="32984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47AE4D-2EA3-FD3A-8545-601F1A3320DC}"/>
                </a:ext>
              </a:extLst>
            </p:cNvPr>
            <p:cNvGrpSpPr/>
            <p:nvPr/>
          </p:nvGrpSpPr>
          <p:grpSpPr>
            <a:xfrm>
              <a:off x="585316" y="2053827"/>
              <a:ext cx="7940765" cy="3298473"/>
              <a:chOff x="679838" y="1482846"/>
              <a:chExt cx="7940765" cy="329847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2B5EE93-E72C-5FB2-CCBC-D6DC75CA9BF1}"/>
                  </a:ext>
                </a:extLst>
              </p:cNvPr>
              <p:cNvGrpSpPr/>
              <p:nvPr/>
            </p:nvGrpSpPr>
            <p:grpSpPr>
              <a:xfrm>
                <a:off x="679838" y="1482846"/>
                <a:ext cx="2279351" cy="3070232"/>
                <a:chOff x="982403" y="1072446"/>
                <a:chExt cx="2046212" cy="3070232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98270D01-D626-ABC5-F269-1FFF71C8CFEF}"/>
                    </a:ext>
                  </a:extLst>
                </p:cNvPr>
                <p:cNvSpPr/>
                <p:nvPr/>
              </p:nvSpPr>
              <p:spPr>
                <a:xfrm>
                  <a:off x="1011091" y="1072447"/>
                  <a:ext cx="2017524" cy="2712571"/>
                </a:xfrm>
                <a:prstGeom prst="roundRect">
                  <a:avLst>
                    <a:gd name="adj" fmla="val 4533"/>
                  </a:avLst>
                </a:prstGeom>
                <a:solidFill>
                  <a:schemeClr val="bg1"/>
                </a:solidFill>
                <a:ln w="12700"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br>
                    <a:rPr lang="en-US" sz="1200" u="sng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br>
                    <a:rPr lang="en-US" sz="1200" u="sng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br>
                    <a:rPr lang="en-US" sz="1200" u="sng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br>
                    <a:rPr lang="en-US" sz="1200" u="sng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br>
                    <a:rPr lang="en-US" sz="1200" u="sng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br>
                    <a:rPr lang="en-US" sz="1200" u="sng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endParaRPr lang="en-US" sz="1200" u="sng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 </a:t>
                  </a:r>
                  <a:b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Personal Office Assistant</a:t>
                  </a: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Facilitates Easy Navigation In Office</a:t>
                  </a:r>
                  <a:b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Fosters Channelized Collaboration</a:t>
                  </a:r>
                  <a:b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b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/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92C21494-6E8E-AB74-0FD3-489D4475D112}"/>
                    </a:ext>
                  </a:extLst>
                </p:cNvPr>
                <p:cNvSpPr/>
                <p:nvPr/>
              </p:nvSpPr>
              <p:spPr>
                <a:xfrm>
                  <a:off x="1010339" y="1072446"/>
                  <a:ext cx="2018275" cy="1094849"/>
                </a:xfrm>
                <a:custGeom>
                  <a:avLst/>
                  <a:gdLst>
                    <a:gd name="connsiteX0" fmla="*/ 0 w 2017524"/>
                    <a:gd name="connsiteY0" fmla="*/ 88861 h 1094753"/>
                    <a:gd name="connsiteX1" fmla="*/ 88861 w 2017524"/>
                    <a:gd name="connsiteY1" fmla="*/ 0 h 1094753"/>
                    <a:gd name="connsiteX2" fmla="*/ 1928663 w 2017524"/>
                    <a:gd name="connsiteY2" fmla="*/ 0 h 1094753"/>
                    <a:gd name="connsiteX3" fmla="*/ 2017524 w 2017524"/>
                    <a:gd name="connsiteY3" fmla="*/ 88861 h 1094753"/>
                    <a:gd name="connsiteX4" fmla="*/ 2017524 w 2017524"/>
                    <a:gd name="connsiteY4" fmla="*/ 1005892 h 1094753"/>
                    <a:gd name="connsiteX5" fmla="*/ 1928663 w 2017524"/>
                    <a:gd name="connsiteY5" fmla="*/ 1094753 h 1094753"/>
                    <a:gd name="connsiteX6" fmla="*/ 88861 w 2017524"/>
                    <a:gd name="connsiteY6" fmla="*/ 1094753 h 1094753"/>
                    <a:gd name="connsiteX7" fmla="*/ 0 w 2017524"/>
                    <a:gd name="connsiteY7" fmla="*/ 1005892 h 1094753"/>
                    <a:gd name="connsiteX8" fmla="*/ 0 w 2017524"/>
                    <a:gd name="connsiteY8" fmla="*/ 88861 h 1094753"/>
                    <a:gd name="connsiteX0" fmla="*/ 12 w 2017536"/>
                    <a:gd name="connsiteY0" fmla="*/ 88861 h 1095103"/>
                    <a:gd name="connsiteX1" fmla="*/ 88873 w 2017536"/>
                    <a:gd name="connsiteY1" fmla="*/ 0 h 1095103"/>
                    <a:gd name="connsiteX2" fmla="*/ 1928675 w 2017536"/>
                    <a:gd name="connsiteY2" fmla="*/ 0 h 1095103"/>
                    <a:gd name="connsiteX3" fmla="*/ 2017536 w 2017536"/>
                    <a:gd name="connsiteY3" fmla="*/ 88861 h 1095103"/>
                    <a:gd name="connsiteX4" fmla="*/ 2017536 w 2017536"/>
                    <a:gd name="connsiteY4" fmla="*/ 1005892 h 1095103"/>
                    <a:gd name="connsiteX5" fmla="*/ 1928675 w 2017536"/>
                    <a:gd name="connsiteY5" fmla="*/ 1094753 h 1095103"/>
                    <a:gd name="connsiteX6" fmla="*/ 88873 w 2017536"/>
                    <a:gd name="connsiteY6" fmla="*/ 1094753 h 1095103"/>
                    <a:gd name="connsiteX7" fmla="*/ 12 w 2017536"/>
                    <a:gd name="connsiteY7" fmla="*/ 1005892 h 1095103"/>
                    <a:gd name="connsiteX8" fmla="*/ 12 w 2017536"/>
                    <a:gd name="connsiteY8" fmla="*/ 88861 h 1095103"/>
                    <a:gd name="connsiteX0" fmla="*/ 751 w 2018275"/>
                    <a:gd name="connsiteY0" fmla="*/ 88861 h 1094849"/>
                    <a:gd name="connsiteX1" fmla="*/ 89612 w 2018275"/>
                    <a:gd name="connsiteY1" fmla="*/ 0 h 1094849"/>
                    <a:gd name="connsiteX2" fmla="*/ 1929414 w 2018275"/>
                    <a:gd name="connsiteY2" fmla="*/ 0 h 1094849"/>
                    <a:gd name="connsiteX3" fmla="*/ 2018275 w 2018275"/>
                    <a:gd name="connsiteY3" fmla="*/ 88861 h 1094849"/>
                    <a:gd name="connsiteX4" fmla="*/ 2018275 w 2018275"/>
                    <a:gd name="connsiteY4" fmla="*/ 1005892 h 1094849"/>
                    <a:gd name="connsiteX5" fmla="*/ 1929414 w 2018275"/>
                    <a:gd name="connsiteY5" fmla="*/ 1094753 h 1094849"/>
                    <a:gd name="connsiteX6" fmla="*/ 89612 w 2018275"/>
                    <a:gd name="connsiteY6" fmla="*/ 1094753 h 1094849"/>
                    <a:gd name="connsiteX7" fmla="*/ 751 w 2018275"/>
                    <a:gd name="connsiteY7" fmla="*/ 1005892 h 1094849"/>
                    <a:gd name="connsiteX8" fmla="*/ 751 w 2018275"/>
                    <a:gd name="connsiteY8" fmla="*/ 88861 h 1094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275" h="1094849">
                      <a:moveTo>
                        <a:pt x="751" y="88861"/>
                      </a:moveTo>
                      <a:cubicBezTo>
                        <a:pt x="751" y="39784"/>
                        <a:pt x="40535" y="0"/>
                        <a:pt x="89612" y="0"/>
                      </a:cubicBezTo>
                      <a:lnTo>
                        <a:pt x="1929414" y="0"/>
                      </a:lnTo>
                      <a:cubicBezTo>
                        <a:pt x="1978491" y="0"/>
                        <a:pt x="2018275" y="39784"/>
                        <a:pt x="2018275" y="88861"/>
                      </a:cubicBezTo>
                      <a:lnTo>
                        <a:pt x="2018275" y="1005892"/>
                      </a:lnTo>
                      <a:cubicBezTo>
                        <a:pt x="2018275" y="1054969"/>
                        <a:pt x="1978491" y="1094753"/>
                        <a:pt x="1929414" y="1094753"/>
                      </a:cubicBezTo>
                      <a:lnTo>
                        <a:pt x="89612" y="1094753"/>
                      </a:lnTo>
                      <a:cubicBezTo>
                        <a:pt x="-14233" y="1097134"/>
                        <a:pt x="751" y="1054969"/>
                        <a:pt x="751" y="1005892"/>
                      </a:cubicBezTo>
                      <a:lnTo>
                        <a:pt x="751" y="88861"/>
                      </a:lnTo>
                      <a:close/>
                    </a:path>
                  </a:pathLst>
                </a:custGeom>
                <a:solidFill>
                  <a:srgbClr val="C2DDAF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Google Shape;1948;p52">
                  <a:extLst>
                    <a:ext uri="{FF2B5EF4-FFF2-40B4-BE49-F238E27FC236}">
                      <a16:creationId xmlns:a16="http://schemas.microsoft.com/office/drawing/2014/main" id="{58EC1DDD-6E04-8EAD-2576-BA6100D2E1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2403" y="1563073"/>
                  <a:ext cx="2027911" cy="468000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endParaRPr lang="en-US" b="1">
                    <a:latin typeface="Alata" panose="020B0604020202020204" charset="0"/>
                    <a:cs typeface="Pridi" panose="00000500000000000000" pitchFamily="2" charset="-34"/>
                  </a:endParaRPr>
                </a:p>
              </p:txBody>
            </p:sp>
            <p:sp>
              <p:nvSpPr>
                <p:cNvPr id="49" name="Google Shape;1949;p52">
                  <a:extLst>
                    <a:ext uri="{FF2B5EF4-FFF2-40B4-BE49-F238E27FC236}">
                      <a16:creationId xmlns:a16="http://schemas.microsoft.com/office/drawing/2014/main" id="{BAC7A314-721B-E695-3FE7-CEFF4C0389B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5453" y="2021195"/>
                  <a:ext cx="1980676" cy="2121483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spcAft>
                      <a:spcPts val="1200"/>
                    </a:spcAft>
                  </a:pPr>
                  <a:endParaRPr lang="en-US" sz="120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C81E842-F4C6-4410-0842-25B97DEB80DF}"/>
                    </a:ext>
                  </a:extLst>
                </p:cNvPr>
                <p:cNvSpPr/>
                <p:nvPr/>
              </p:nvSpPr>
              <p:spPr>
                <a:xfrm>
                  <a:off x="1009464" y="2098674"/>
                  <a:ext cx="2018399" cy="19295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4306F871-C90D-A4D7-F158-FFB24B5CAE68}"/>
                  </a:ext>
                </a:extLst>
              </p:cNvPr>
              <p:cNvGrpSpPr/>
              <p:nvPr/>
            </p:nvGrpSpPr>
            <p:grpSpPr>
              <a:xfrm>
                <a:off x="3520704" y="1505628"/>
                <a:ext cx="2264950" cy="3275691"/>
                <a:chOff x="995332" y="1072446"/>
                <a:chExt cx="2033283" cy="3275691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BFEE8788-6D32-C29B-2927-782405F7289B}"/>
                    </a:ext>
                  </a:extLst>
                </p:cNvPr>
                <p:cNvSpPr/>
                <p:nvPr/>
              </p:nvSpPr>
              <p:spPr>
                <a:xfrm>
                  <a:off x="1011091" y="1072447"/>
                  <a:ext cx="2017524" cy="2689789"/>
                </a:xfrm>
                <a:prstGeom prst="roundRect">
                  <a:avLst>
                    <a:gd name="adj" fmla="val 4533"/>
                  </a:avLst>
                </a:prstGeom>
                <a:solidFill>
                  <a:schemeClr val="bg1"/>
                </a:solidFill>
                <a:ln w="12700"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b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O</a:t>
                  </a:r>
                  <a:b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b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Noise Canceling Headphones</a:t>
                  </a: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Cubicles/Focus Rooms</a:t>
                  </a: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Strategic Workplace Design</a:t>
                  </a:r>
                  <a:endParaRPr lang="en-US" sz="1200">
                    <a:solidFill>
                      <a:schemeClr val="tx2">
                        <a:lumMod val="75000"/>
                      </a:schemeClr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b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</a:br>
                  <a:endParaRPr lang="en-US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0" name="Rectangle: Rounded Corners 45">
                  <a:extLst>
                    <a:ext uri="{FF2B5EF4-FFF2-40B4-BE49-F238E27FC236}">
                      <a16:creationId xmlns:a16="http://schemas.microsoft.com/office/drawing/2014/main" id="{AACFAD0D-FBC5-BE25-9D99-AC561652D99A}"/>
                    </a:ext>
                  </a:extLst>
                </p:cNvPr>
                <p:cNvSpPr/>
                <p:nvPr/>
              </p:nvSpPr>
              <p:spPr>
                <a:xfrm>
                  <a:off x="1010339" y="1072446"/>
                  <a:ext cx="2018275" cy="1094849"/>
                </a:xfrm>
                <a:custGeom>
                  <a:avLst/>
                  <a:gdLst>
                    <a:gd name="connsiteX0" fmla="*/ 0 w 2017524"/>
                    <a:gd name="connsiteY0" fmla="*/ 88861 h 1094753"/>
                    <a:gd name="connsiteX1" fmla="*/ 88861 w 2017524"/>
                    <a:gd name="connsiteY1" fmla="*/ 0 h 1094753"/>
                    <a:gd name="connsiteX2" fmla="*/ 1928663 w 2017524"/>
                    <a:gd name="connsiteY2" fmla="*/ 0 h 1094753"/>
                    <a:gd name="connsiteX3" fmla="*/ 2017524 w 2017524"/>
                    <a:gd name="connsiteY3" fmla="*/ 88861 h 1094753"/>
                    <a:gd name="connsiteX4" fmla="*/ 2017524 w 2017524"/>
                    <a:gd name="connsiteY4" fmla="*/ 1005892 h 1094753"/>
                    <a:gd name="connsiteX5" fmla="*/ 1928663 w 2017524"/>
                    <a:gd name="connsiteY5" fmla="*/ 1094753 h 1094753"/>
                    <a:gd name="connsiteX6" fmla="*/ 88861 w 2017524"/>
                    <a:gd name="connsiteY6" fmla="*/ 1094753 h 1094753"/>
                    <a:gd name="connsiteX7" fmla="*/ 0 w 2017524"/>
                    <a:gd name="connsiteY7" fmla="*/ 1005892 h 1094753"/>
                    <a:gd name="connsiteX8" fmla="*/ 0 w 2017524"/>
                    <a:gd name="connsiteY8" fmla="*/ 88861 h 1094753"/>
                    <a:gd name="connsiteX0" fmla="*/ 12 w 2017536"/>
                    <a:gd name="connsiteY0" fmla="*/ 88861 h 1095103"/>
                    <a:gd name="connsiteX1" fmla="*/ 88873 w 2017536"/>
                    <a:gd name="connsiteY1" fmla="*/ 0 h 1095103"/>
                    <a:gd name="connsiteX2" fmla="*/ 1928675 w 2017536"/>
                    <a:gd name="connsiteY2" fmla="*/ 0 h 1095103"/>
                    <a:gd name="connsiteX3" fmla="*/ 2017536 w 2017536"/>
                    <a:gd name="connsiteY3" fmla="*/ 88861 h 1095103"/>
                    <a:gd name="connsiteX4" fmla="*/ 2017536 w 2017536"/>
                    <a:gd name="connsiteY4" fmla="*/ 1005892 h 1095103"/>
                    <a:gd name="connsiteX5" fmla="*/ 1928675 w 2017536"/>
                    <a:gd name="connsiteY5" fmla="*/ 1094753 h 1095103"/>
                    <a:gd name="connsiteX6" fmla="*/ 88873 w 2017536"/>
                    <a:gd name="connsiteY6" fmla="*/ 1094753 h 1095103"/>
                    <a:gd name="connsiteX7" fmla="*/ 12 w 2017536"/>
                    <a:gd name="connsiteY7" fmla="*/ 1005892 h 1095103"/>
                    <a:gd name="connsiteX8" fmla="*/ 12 w 2017536"/>
                    <a:gd name="connsiteY8" fmla="*/ 88861 h 1095103"/>
                    <a:gd name="connsiteX0" fmla="*/ 751 w 2018275"/>
                    <a:gd name="connsiteY0" fmla="*/ 88861 h 1094849"/>
                    <a:gd name="connsiteX1" fmla="*/ 89612 w 2018275"/>
                    <a:gd name="connsiteY1" fmla="*/ 0 h 1094849"/>
                    <a:gd name="connsiteX2" fmla="*/ 1929414 w 2018275"/>
                    <a:gd name="connsiteY2" fmla="*/ 0 h 1094849"/>
                    <a:gd name="connsiteX3" fmla="*/ 2018275 w 2018275"/>
                    <a:gd name="connsiteY3" fmla="*/ 88861 h 1094849"/>
                    <a:gd name="connsiteX4" fmla="*/ 2018275 w 2018275"/>
                    <a:gd name="connsiteY4" fmla="*/ 1005892 h 1094849"/>
                    <a:gd name="connsiteX5" fmla="*/ 1929414 w 2018275"/>
                    <a:gd name="connsiteY5" fmla="*/ 1094753 h 1094849"/>
                    <a:gd name="connsiteX6" fmla="*/ 89612 w 2018275"/>
                    <a:gd name="connsiteY6" fmla="*/ 1094753 h 1094849"/>
                    <a:gd name="connsiteX7" fmla="*/ 751 w 2018275"/>
                    <a:gd name="connsiteY7" fmla="*/ 1005892 h 1094849"/>
                    <a:gd name="connsiteX8" fmla="*/ 751 w 2018275"/>
                    <a:gd name="connsiteY8" fmla="*/ 88861 h 1094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275" h="1094849">
                      <a:moveTo>
                        <a:pt x="751" y="88861"/>
                      </a:moveTo>
                      <a:cubicBezTo>
                        <a:pt x="751" y="39784"/>
                        <a:pt x="40535" y="0"/>
                        <a:pt x="89612" y="0"/>
                      </a:cubicBezTo>
                      <a:lnTo>
                        <a:pt x="1929414" y="0"/>
                      </a:lnTo>
                      <a:cubicBezTo>
                        <a:pt x="1978491" y="0"/>
                        <a:pt x="2018275" y="39784"/>
                        <a:pt x="2018275" y="88861"/>
                      </a:cubicBezTo>
                      <a:lnTo>
                        <a:pt x="2018275" y="1005892"/>
                      </a:lnTo>
                      <a:cubicBezTo>
                        <a:pt x="2018275" y="1054969"/>
                        <a:pt x="1978491" y="1094753"/>
                        <a:pt x="1929414" y="1094753"/>
                      </a:cubicBezTo>
                      <a:lnTo>
                        <a:pt x="89612" y="1094753"/>
                      </a:lnTo>
                      <a:cubicBezTo>
                        <a:pt x="-14233" y="1097134"/>
                        <a:pt x="751" y="1054969"/>
                        <a:pt x="751" y="1005892"/>
                      </a:cubicBezTo>
                      <a:lnTo>
                        <a:pt x="751" y="88861"/>
                      </a:lnTo>
                      <a:close/>
                    </a:path>
                  </a:pathLst>
                </a:custGeom>
                <a:solidFill>
                  <a:srgbClr val="C2DDAF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Google Shape;1948;p52">
                  <a:extLst>
                    <a:ext uri="{FF2B5EF4-FFF2-40B4-BE49-F238E27FC236}">
                      <a16:creationId xmlns:a16="http://schemas.microsoft.com/office/drawing/2014/main" id="{5AF01828-692D-5BFB-8282-2EE921075D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95332" y="1620673"/>
                  <a:ext cx="2027911" cy="468000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 b="1">
                      <a:latin typeface="Alata" panose="020B0604020202020204" charset="0"/>
                      <a:cs typeface="Pridi" panose="00000500000000000000" pitchFamily="2" charset="-34"/>
                    </a:rPr>
                    <a:t>FOCUS DRIVERS</a:t>
                  </a:r>
                </a:p>
              </p:txBody>
            </p:sp>
            <p:sp>
              <p:nvSpPr>
                <p:cNvPr id="93" name="Google Shape;1949;p52">
                  <a:extLst>
                    <a:ext uri="{FF2B5EF4-FFF2-40B4-BE49-F238E27FC236}">
                      <a16:creationId xmlns:a16="http://schemas.microsoft.com/office/drawing/2014/main" id="{7440F768-3E80-4A6A-F618-02C62DE0AD2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47187" y="2226654"/>
                  <a:ext cx="1980676" cy="2121483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spcAft>
                      <a:spcPts val="1200"/>
                    </a:spcAft>
                  </a:pPr>
                  <a:endParaRPr lang="en-US" sz="120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5A7374B9-D620-2287-86BE-43A35F97A961}"/>
                    </a:ext>
                  </a:extLst>
                </p:cNvPr>
                <p:cNvSpPr/>
                <p:nvPr/>
              </p:nvSpPr>
              <p:spPr>
                <a:xfrm>
                  <a:off x="1010339" y="2098675"/>
                  <a:ext cx="2017524" cy="1710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02897B5A-EC22-D312-5F7B-8A95CF530133}"/>
                  </a:ext>
                </a:extLst>
              </p:cNvPr>
              <p:cNvGrpSpPr/>
              <p:nvPr/>
            </p:nvGrpSpPr>
            <p:grpSpPr>
              <a:xfrm>
                <a:off x="6361637" y="1482846"/>
                <a:ext cx="2258966" cy="3072681"/>
                <a:chOff x="1008322" y="1072446"/>
                <a:chExt cx="2027911" cy="3072681"/>
              </a:xfrm>
            </p:grpSpPr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5A5C5998-E55D-2F64-7D24-EBA13F37F503}"/>
                    </a:ext>
                  </a:extLst>
                </p:cNvPr>
                <p:cNvSpPr/>
                <p:nvPr/>
              </p:nvSpPr>
              <p:spPr>
                <a:xfrm>
                  <a:off x="1011091" y="1072448"/>
                  <a:ext cx="2017524" cy="2712570"/>
                </a:xfrm>
                <a:prstGeom prst="roundRect">
                  <a:avLst>
                    <a:gd name="adj" fmla="val 4533"/>
                  </a:avLst>
                </a:prstGeom>
                <a:solidFill>
                  <a:schemeClr val="bg1"/>
                </a:solidFill>
                <a:ln w="12700"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Merit Spotlight Program</a:t>
                  </a: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Learning Club Initiatives</a:t>
                  </a:r>
                </a:p>
                <a:p>
                  <a:pPr algn="ctr"/>
                  <a:endParaRPr lang="en-US" sz="1200">
                    <a:solidFill>
                      <a:srgbClr val="000000"/>
                    </a:solidFill>
                    <a:latin typeface="Montserrat" panose="00000500000000000000" pitchFamily="2" charset="0"/>
                  </a:endParaRPr>
                </a:p>
                <a:p>
                  <a:pPr algn="ctr"/>
                  <a:r>
                    <a:rPr lang="en-US" sz="1200">
                      <a:solidFill>
                        <a:srgbClr val="000000"/>
                      </a:solidFill>
                      <a:latin typeface="Montserrat" panose="00000500000000000000" pitchFamily="2" charset="0"/>
                    </a:rPr>
                    <a:t>Periodic Employee Pulse</a:t>
                  </a:r>
                </a:p>
                <a:p>
                  <a:pPr algn="ctr"/>
                  <a:endParaRPr lang="en-US" sz="1200">
                    <a:solidFill>
                      <a:schemeClr val="tx2">
                        <a:lumMod val="7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99" name="Rectangle: Rounded Corners 45">
                  <a:extLst>
                    <a:ext uri="{FF2B5EF4-FFF2-40B4-BE49-F238E27FC236}">
                      <a16:creationId xmlns:a16="http://schemas.microsoft.com/office/drawing/2014/main" id="{8E6D7FC8-39CE-3951-E8CD-1D46B2C28977}"/>
                    </a:ext>
                  </a:extLst>
                </p:cNvPr>
                <p:cNvSpPr/>
                <p:nvPr/>
              </p:nvSpPr>
              <p:spPr>
                <a:xfrm>
                  <a:off x="1010339" y="1072446"/>
                  <a:ext cx="2018275" cy="1094849"/>
                </a:xfrm>
                <a:custGeom>
                  <a:avLst/>
                  <a:gdLst>
                    <a:gd name="connsiteX0" fmla="*/ 0 w 2017524"/>
                    <a:gd name="connsiteY0" fmla="*/ 88861 h 1094753"/>
                    <a:gd name="connsiteX1" fmla="*/ 88861 w 2017524"/>
                    <a:gd name="connsiteY1" fmla="*/ 0 h 1094753"/>
                    <a:gd name="connsiteX2" fmla="*/ 1928663 w 2017524"/>
                    <a:gd name="connsiteY2" fmla="*/ 0 h 1094753"/>
                    <a:gd name="connsiteX3" fmla="*/ 2017524 w 2017524"/>
                    <a:gd name="connsiteY3" fmla="*/ 88861 h 1094753"/>
                    <a:gd name="connsiteX4" fmla="*/ 2017524 w 2017524"/>
                    <a:gd name="connsiteY4" fmla="*/ 1005892 h 1094753"/>
                    <a:gd name="connsiteX5" fmla="*/ 1928663 w 2017524"/>
                    <a:gd name="connsiteY5" fmla="*/ 1094753 h 1094753"/>
                    <a:gd name="connsiteX6" fmla="*/ 88861 w 2017524"/>
                    <a:gd name="connsiteY6" fmla="*/ 1094753 h 1094753"/>
                    <a:gd name="connsiteX7" fmla="*/ 0 w 2017524"/>
                    <a:gd name="connsiteY7" fmla="*/ 1005892 h 1094753"/>
                    <a:gd name="connsiteX8" fmla="*/ 0 w 2017524"/>
                    <a:gd name="connsiteY8" fmla="*/ 88861 h 1094753"/>
                    <a:gd name="connsiteX0" fmla="*/ 12 w 2017536"/>
                    <a:gd name="connsiteY0" fmla="*/ 88861 h 1095103"/>
                    <a:gd name="connsiteX1" fmla="*/ 88873 w 2017536"/>
                    <a:gd name="connsiteY1" fmla="*/ 0 h 1095103"/>
                    <a:gd name="connsiteX2" fmla="*/ 1928675 w 2017536"/>
                    <a:gd name="connsiteY2" fmla="*/ 0 h 1095103"/>
                    <a:gd name="connsiteX3" fmla="*/ 2017536 w 2017536"/>
                    <a:gd name="connsiteY3" fmla="*/ 88861 h 1095103"/>
                    <a:gd name="connsiteX4" fmla="*/ 2017536 w 2017536"/>
                    <a:gd name="connsiteY4" fmla="*/ 1005892 h 1095103"/>
                    <a:gd name="connsiteX5" fmla="*/ 1928675 w 2017536"/>
                    <a:gd name="connsiteY5" fmla="*/ 1094753 h 1095103"/>
                    <a:gd name="connsiteX6" fmla="*/ 88873 w 2017536"/>
                    <a:gd name="connsiteY6" fmla="*/ 1094753 h 1095103"/>
                    <a:gd name="connsiteX7" fmla="*/ 12 w 2017536"/>
                    <a:gd name="connsiteY7" fmla="*/ 1005892 h 1095103"/>
                    <a:gd name="connsiteX8" fmla="*/ 12 w 2017536"/>
                    <a:gd name="connsiteY8" fmla="*/ 88861 h 1095103"/>
                    <a:gd name="connsiteX0" fmla="*/ 751 w 2018275"/>
                    <a:gd name="connsiteY0" fmla="*/ 88861 h 1094849"/>
                    <a:gd name="connsiteX1" fmla="*/ 89612 w 2018275"/>
                    <a:gd name="connsiteY1" fmla="*/ 0 h 1094849"/>
                    <a:gd name="connsiteX2" fmla="*/ 1929414 w 2018275"/>
                    <a:gd name="connsiteY2" fmla="*/ 0 h 1094849"/>
                    <a:gd name="connsiteX3" fmla="*/ 2018275 w 2018275"/>
                    <a:gd name="connsiteY3" fmla="*/ 88861 h 1094849"/>
                    <a:gd name="connsiteX4" fmla="*/ 2018275 w 2018275"/>
                    <a:gd name="connsiteY4" fmla="*/ 1005892 h 1094849"/>
                    <a:gd name="connsiteX5" fmla="*/ 1929414 w 2018275"/>
                    <a:gd name="connsiteY5" fmla="*/ 1094753 h 1094849"/>
                    <a:gd name="connsiteX6" fmla="*/ 89612 w 2018275"/>
                    <a:gd name="connsiteY6" fmla="*/ 1094753 h 1094849"/>
                    <a:gd name="connsiteX7" fmla="*/ 751 w 2018275"/>
                    <a:gd name="connsiteY7" fmla="*/ 1005892 h 1094849"/>
                    <a:gd name="connsiteX8" fmla="*/ 751 w 2018275"/>
                    <a:gd name="connsiteY8" fmla="*/ 88861 h 1094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8275" h="1094849">
                      <a:moveTo>
                        <a:pt x="751" y="88861"/>
                      </a:moveTo>
                      <a:cubicBezTo>
                        <a:pt x="751" y="39784"/>
                        <a:pt x="40535" y="0"/>
                        <a:pt x="89612" y="0"/>
                      </a:cubicBezTo>
                      <a:lnTo>
                        <a:pt x="1929414" y="0"/>
                      </a:lnTo>
                      <a:cubicBezTo>
                        <a:pt x="1978491" y="0"/>
                        <a:pt x="2018275" y="39784"/>
                        <a:pt x="2018275" y="88861"/>
                      </a:cubicBezTo>
                      <a:lnTo>
                        <a:pt x="2018275" y="1005892"/>
                      </a:lnTo>
                      <a:cubicBezTo>
                        <a:pt x="2018275" y="1054969"/>
                        <a:pt x="1978491" y="1094753"/>
                        <a:pt x="1929414" y="1094753"/>
                      </a:cubicBezTo>
                      <a:lnTo>
                        <a:pt x="89612" y="1094753"/>
                      </a:lnTo>
                      <a:cubicBezTo>
                        <a:pt x="-14233" y="1097134"/>
                        <a:pt x="751" y="1054969"/>
                        <a:pt x="751" y="1005892"/>
                      </a:cubicBezTo>
                      <a:lnTo>
                        <a:pt x="751" y="88861"/>
                      </a:lnTo>
                      <a:close/>
                    </a:path>
                  </a:pathLst>
                </a:custGeom>
                <a:solidFill>
                  <a:srgbClr val="C2DDAF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Google Shape;1948;p52">
                  <a:extLst>
                    <a:ext uri="{FF2B5EF4-FFF2-40B4-BE49-F238E27FC236}">
                      <a16:creationId xmlns:a16="http://schemas.microsoft.com/office/drawing/2014/main" id="{D4507326-D1AD-349D-D47E-8733A31C0A7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8322" y="1567844"/>
                  <a:ext cx="2027911" cy="468000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en-US" b="1">
                      <a:latin typeface="Alata" panose="020B0604020202020204" charset="0"/>
                      <a:cs typeface="Pridi" panose="00000500000000000000" pitchFamily="2" charset="-34"/>
                    </a:rPr>
                    <a:t>CULTURE CODE ENHANCEMENT </a:t>
                  </a:r>
                </a:p>
              </p:txBody>
            </p:sp>
            <p:sp>
              <p:nvSpPr>
                <p:cNvPr id="102" name="Google Shape;1949;p52">
                  <a:extLst>
                    <a:ext uri="{FF2B5EF4-FFF2-40B4-BE49-F238E27FC236}">
                      <a16:creationId xmlns:a16="http://schemas.microsoft.com/office/drawing/2014/main" id="{7CEF57C5-FCA6-76EA-7F1B-7E20BEA330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8763" y="2023644"/>
                  <a:ext cx="1980676" cy="2121483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>
                    <a:spcAft>
                      <a:spcPts val="1200"/>
                    </a:spcAft>
                  </a:pPr>
                  <a:endParaRPr lang="en-US" sz="120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E0FB00D-9B57-9F90-5ED5-BB20EEAEFB3F}"/>
                    </a:ext>
                  </a:extLst>
                </p:cNvPr>
                <p:cNvSpPr/>
                <p:nvPr/>
              </p:nvSpPr>
              <p:spPr>
                <a:xfrm>
                  <a:off x="1010339" y="2098675"/>
                  <a:ext cx="2017524" cy="1710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3F56938-6EDA-F876-7296-B6431B4EC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472126" y="2060028"/>
              <a:ext cx="622924" cy="622924"/>
            </a:xfrm>
            <a:prstGeom prst="rect">
              <a:avLst/>
            </a:prstGeo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4E46BCA8-5298-F924-BBA8-F0D66226D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066014" y="1486064"/>
            <a:ext cx="546852" cy="54685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Google Shape;1948;p52">
            <a:extLst>
              <a:ext uri="{FF2B5EF4-FFF2-40B4-BE49-F238E27FC236}">
                <a16:creationId xmlns:a16="http://schemas.microsoft.com/office/drawing/2014/main" id="{E3567736-8D36-FF5C-8822-3A37240D5082}"/>
              </a:ext>
            </a:extLst>
          </p:cNvPr>
          <p:cNvSpPr txBox="1">
            <a:spLocks/>
          </p:cNvSpPr>
          <p:nvPr/>
        </p:nvSpPr>
        <p:spPr>
          <a:xfrm>
            <a:off x="557450" y="2006371"/>
            <a:ext cx="2258965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>
                <a:latin typeface="Alata" panose="020B0604020202020204" charset="0"/>
                <a:cs typeface="Pridi" panose="00000500000000000000" pitchFamily="2" charset="-34"/>
              </a:rPr>
              <a:t>WORKFORCE COPILOT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B8CC5EE-BF4E-77F4-9791-58416D02FF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199675" y="1485203"/>
            <a:ext cx="622800" cy="6228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875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63EE7-4C88-B364-CBB1-A65C9667D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D4908-5BD5-C214-FC94-EE9FF04D42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1C529A-F940-2F98-EE5E-E15190AE9FD4}"/>
              </a:ext>
            </a:extLst>
          </p:cNvPr>
          <p:cNvGrpSpPr/>
          <p:nvPr/>
        </p:nvGrpSpPr>
        <p:grpSpPr>
          <a:xfrm>
            <a:off x="453666" y="1189519"/>
            <a:ext cx="1206090" cy="3047426"/>
            <a:chOff x="432066" y="966319"/>
            <a:chExt cx="1206090" cy="304742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830D696-96F5-7451-131C-753FC51FCCBA}"/>
                </a:ext>
              </a:extLst>
            </p:cNvPr>
            <p:cNvCxnSpPr>
              <a:cxnSpLocks/>
            </p:cNvCxnSpPr>
            <p:nvPr/>
          </p:nvCxnSpPr>
          <p:spPr>
            <a:xfrm>
              <a:off x="1518064" y="966319"/>
              <a:ext cx="8936" cy="3047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446C92-7F35-4F43-9623-B070DD4118D5}"/>
                </a:ext>
              </a:extLst>
            </p:cNvPr>
            <p:cNvGrpSpPr/>
            <p:nvPr/>
          </p:nvGrpSpPr>
          <p:grpSpPr>
            <a:xfrm>
              <a:off x="432066" y="966319"/>
              <a:ext cx="1206090" cy="358258"/>
              <a:chOff x="432066" y="966319"/>
              <a:chExt cx="1206090" cy="358258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37DD9AA0-36E8-A844-8ABF-BA6580D1C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66" y="966319"/>
                <a:ext cx="1206090" cy="244201"/>
              </a:xfrm>
              <a:custGeom>
                <a:avLst/>
                <a:gdLst>
                  <a:gd name="T0" fmla="*/ 381 w 425"/>
                  <a:gd name="T1" fmla="*/ 0 h 89"/>
                  <a:gd name="T2" fmla="*/ 337 w 425"/>
                  <a:gd name="T3" fmla="*/ 39 h 89"/>
                  <a:gd name="T4" fmla="*/ 337 w 425"/>
                  <a:gd name="T5" fmla="*/ 39 h 89"/>
                  <a:gd name="T6" fmla="*/ 23 w 425"/>
                  <a:gd name="T7" fmla="*/ 40 h 89"/>
                  <a:gd name="T8" fmla="*/ 12 w 425"/>
                  <a:gd name="T9" fmla="*/ 32 h 89"/>
                  <a:gd name="T10" fmla="*/ 0 w 425"/>
                  <a:gd name="T11" fmla="*/ 45 h 89"/>
                  <a:gd name="T12" fmla="*/ 12 w 425"/>
                  <a:gd name="T13" fmla="*/ 57 h 89"/>
                  <a:gd name="T14" fmla="*/ 23 w 425"/>
                  <a:gd name="T15" fmla="*/ 49 h 89"/>
                  <a:gd name="T16" fmla="*/ 337 w 425"/>
                  <a:gd name="T17" fmla="*/ 50 h 89"/>
                  <a:gd name="T18" fmla="*/ 337 w 425"/>
                  <a:gd name="T19" fmla="*/ 50 h 89"/>
                  <a:gd name="T20" fmla="*/ 381 w 425"/>
                  <a:gd name="T21" fmla="*/ 89 h 89"/>
                  <a:gd name="T22" fmla="*/ 425 w 425"/>
                  <a:gd name="T23" fmla="*/ 45 h 89"/>
                  <a:gd name="T24" fmla="*/ 381 w 425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5" h="89">
                    <a:moveTo>
                      <a:pt x="381" y="0"/>
                    </a:moveTo>
                    <a:cubicBezTo>
                      <a:pt x="358" y="0"/>
                      <a:pt x="340" y="17"/>
                      <a:pt x="337" y="39"/>
                    </a:cubicBezTo>
                    <a:cubicBezTo>
                      <a:pt x="337" y="39"/>
                      <a:pt x="337" y="39"/>
                      <a:pt x="337" y="39"/>
                    </a:cubicBezTo>
                    <a:cubicBezTo>
                      <a:pt x="276" y="44"/>
                      <a:pt x="95" y="45"/>
                      <a:pt x="23" y="40"/>
                    </a:cubicBezTo>
                    <a:cubicBezTo>
                      <a:pt x="21" y="35"/>
                      <a:pt x="17" y="32"/>
                      <a:pt x="12" y="32"/>
                    </a:cubicBezTo>
                    <a:cubicBezTo>
                      <a:pt x="5" y="32"/>
                      <a:pt x="0" y="38"/>
                      <a:pt x="0" y="45"/>
                    </a:cubicBezTo>
                    <a:cubicBezTo>
                      <a:pt x="0" y="51"/>
                      <a:pt x="5" y="57"/>
                      <a:pt x="12" y="57"/>
                    </a:cubicBezTo>
                    <a:cubicBezTo>
                      <a:pt x="17" y="57"/>
                      <a:pt x="21" y="54"/>
                      <a:pt x="23" y="49"/>
                    </a:cubicBezTo>
                    <a:cubicBezTo>
                      <a:pt x="104" y="45"/>
                      <a:pt x="267" y="45"/>
                      <a:pt x="337" y="50"/>
                    </a:cubicBezTo>
                    <a:cubicBezTo>
                      <a:pt x="337" y="50"/>
                      <a:pt x="337" y="50"/>
                      <a:pt x="337" y="50"/>
                    </a:cubicBezTo>
                    <a:cubicBezTo>
                      <a:pt x="340" y="72"/>
                      <a:pt x="358" y="89"/>
                      <a:pt x="381" y="89"/>
                    </a:cubicBezTo>
                    <a:cubicBezTo>
                      <a:pt x="406" y="89"/>
                      <a:pt x="425" y="69"/>
                      <a:pt x="425" y="45"/>
                    </a:cubicBezTo>
                    <a:cubicBezTo>
                      <a:pt x="425" y="20"/>
                      <a:pt x="406" y="0"/>
                      <a:pt x="381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120015" tIns="60008" rIns="120015" bIns="60008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4725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14" name="Text Placeholder 32">
                <a:extLst>
                  <a:ext uri="{FF2B5EF4-FFF2-40B4-BE49-F238E27FC236}">
                    <a16:creationId xmlns:a16="http://schemas.microsoft.com/office/drawing/2014/main" id="{5F534659-0988-0484-225B-4D9C31AD7A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164" y="1112203"/>
                <a:ext cx="525599" cy="21237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700">
                    <a:solidFill>
                      <a:srgbClr val="000000"/>
                    </a:solidFill>
                    <a:latin typeface="Montserrat" panose="00000500000000000000" pitchFamily="2" charset="0"/>
                    <a:ea typeface="Lato" panose="020F0502020204030203" pitchFamily="34" charset="0"/>
                    <a:cs typeface="Lato" panose="020F0502020204030203" pitchFamily="34" charset="0"/>
                  </a:rPr>
                  <a:t>Employee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A146BC-8892-28F7-8196-230D5E976156}"/>
              </a:ext>
            </a:extLst>
          </p:cNvPr>
          <p:cNvGrpSpPr/>
          <p:nvPr/>
        </p:nvGrpSpPr>
        <p:grpSpPr>
          <a:xfrm>
            <a:off x="191873" y="2398284"/>
            <a:ext cx="1467883" cy="834602"/>
            <a:chOff x="170273" y="2175084"/>
            <a:chExt cx="1467883" cy="834602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5BAE574B-38E1-4472-0858-ADCF663B1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19" name="Graphic 18" descr="Smart Phone outline">
              <a:extLst>
                <a:ext uri="{FF2B5EF4-FFF2-40B4-BE49-F238E27FC236}">
                  <a16:creationId xmlns:a16="http://schemas.microsoft.com/office/drawing/2014/main" id="{2C495A86-DBE5-A93D-BB62-8EB9A4267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5799" y="2175084"/>
              <a:ext cx="338328" cy="338328"/>
            </a:xfrm>
            <a:prstGeom prst="rect">
              <a:avLst/>
            </a:prstGeom>
          </p:spPr>
        </p:pic>
        <p:sp>
          <p:nvSpPr>
            <p:cNvPr id="20" name="Text Placeholder 32">
              <a:extLst>
                <a:ext uri="{FF2B5EF4-FFF2-40B4-BE49-F238E27FC236}">
                  <a16:creationId xmlns:a16="http://schemas.microsoft.com/office/drawing/2014/main" id="{78CC1307-D445-3D6D-ABD9-FF453C40667E}"/>
                </a:ext>
              </a:extLst>
            </p:cNvPr>
            <p:cNvSpPr txBox="1">
              <a:spLocks/>
            </p:cNvSpPr>
            <p:nvPr/>
          </p:nvSpPr>
          <p:spPr>
            <a:xfrm>
              <a:off x="170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Ask the Workplace Copilot Assistant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AC2DB3-112F-103E-3022-5029845CD33D}"/>
              </a:ext>
            </a:extLst>
          </p:cNvPr>
          <p:cNvGrpSpPr/>
          <p:nvPr/>
        </p:nvGrpSpPr>
        <p:grpSpPr>
          <a:xfrm>
            <a:off x="1433462" y="3082099"/>
            <a:ext cx="1206090" cy="453482"/>
            <a:chOff x="1382065" y="2906592"/>
            <a:chExt cx="1206090" cy="45348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810B8F8D-0B30-E829-70DC-1D3FB266D3A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3115873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25" name="Graphic 24" descr="Thumbs up sign outline">
              <a:extLst>
                <a:ext uri="{FF2B5EF4-FFF2-40B4-BE49-F238E27FC236}">
                  <a16:creationId xmlns:a16="http://schemas.microsoft.com/office/drawing/2014/main" id="{0CD933C9-99A0-2F84-67B5-D9257E5D7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11129" y="2906592"/>
              <a:ext cx="338328" cy="338328"/>
            </a:xfrm>
            <a:prstGeom prst="rect">
              <a:avLst/>
            </a:prstGeom>
          </p:spPr>
        </p:pic>
      </p:grp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E21F5BE0-6251-C03A-1A37-EE4742AD8F13}"/>
              </a:ext>
            </a:extLst>
          </p:cNvPr>
          <p:cNvSpPr txBox="1">
            <a:spLocks/>
          </p:cNvSpPr>
          <p:nvPr/>
        </p:nvSpPr>
        <p:spPr>
          <a:xfrm>
            <a:off x="1673262" y="4172333"/>
            <a:ext cx="1097061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sz="700">
              <a:solidFill>
                <a:srgbClr val="00000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DBB48A-F34B-D051-4671-2D42539B62BB}"/>
              </a:ext>
            </a:extLst>
          </p:cNvPr>
          <p:cNvGrpSpPr/>
          <p:nvPr/>
        </p:nvGrpSpPr>
        <p:grpSpPr>
          <a:xfrm>
            <a:off x="1403665" y="1665464"/>
            <a:ext cx="1206090" cy="590961"/>
            <a:chOff x="1382065" y="1442264"/>
            <a:chExt cx="1206090" cy="590961"/>
          </a:xfrm>
        </p:grpSpPr>
        <p:pic>
          <p:nvPicPr>
            <p:cNvPr id="31" name="Picture 3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2FFD663-DFF3-316B-2448-46BAA03A0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239" r="10603" b="14284"/>
            <a:stretch/>
          </p:blipFill>
          <p:spPr>
            <a:xfrm>
              <a:off x="1908944" y="1442264"/>
              <a:ext cx="339908" cy="368068"/>
            </a:xfrm>
            <a:prstGeom prst="rect">
              <a:avLst/>
            </a:prstGeom>
          </p:spPr>
        </p:pic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7287169-2411-1AD0-6997-C3B01A39D81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1682837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 Placeholder 32">
              <a:extLst>
                <a:ext uri="{FF2B5EF4-FFF2-40B4-BE49-F238E27FC236}">
                  <a16:creationId xmlns:a16="http://schemas.microsoft.com/office/drawing/2014/main" id="{16939F32-98C5-B946-1C4B-9EDDC57D54EB}"/>
                </a:ext>
              </a:extLst>
            </p:cNvPr>
            <p:cNvSpPr txBox="1">
              <a:spLocks/>
            </p:cNvSpPr>
            <p:nvPr/>
          </p:nvSpPr>
          <p:spPr>
            <a:xfrm>
              <a:off x="1621866" y="1820851"/>
              <a:ext cx="916854" cy="21237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Has queries about the workplace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CCDAF0-A747-A735-3F0B-DF13A55D3B08}"/>
              </a:ext>
            </a:extLst>
          </p:cNvPr>
          <p:cNvGrpSpPr/>
          <p:nvPr/>
        </p:nvGrpSpPr>
        <p:grpSpPr>
          <a:xfrm>
            <a:off x="241379" y="4114844"/>
            <a:ext cx="1431883" cy="610331"/>
            <a:chOff x="206273" y="2399355"/>
            <a:chExt cx="1431883" cy="610331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6A0F5DA-D19E-A41B-1980-56FA37893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8" name="Text Placeholder 32">
              <a:extLst>
                <a:ext uri="{FF2B5EF4-FFF2-40B4-BE49-F238E27FC236}">
                  <a16:creationId xmlns:a16="http://schemas.microsoft.com/office/drawing/2014/main" id="{A36BCB72-D4CC-172A-907E-5C9D2A721959}"/>
                </a:ext>
              </a:extLst>
            </p:cNvPr>
            <p:cNvSpPr txBox="1">
              <a:spLocks/>
            </p:cNvSpPr>
            <p:nvPr/>
          </p:nvSpPr>
          <p:spPr>
            <a:xfrm>
              <a:off x="206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Redirects to Tech/Customer Support If Requested </a:t>
              </a:r>
            </a:p>
          </p:txBody>
        </p:sp>
      </p:grpSp>
      <p:pic>
        <p:nvPicPr>
          <p:cNvPr id="39" name="Graphic 38" descr="Call center outline">
            <a:extLst>
              <a:ext uri="{FF2B5EF4-FFF2-40B4-BE49-F238E27FC236}">
                <a16:creationId xmlns:a16="http://schemas.microsoft.com/office/drawing/2014/main" id="{033F5C2E-73CC-8A41-00D8-64CFCA68C2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53651" y="3872862"/>
            <a:ext cx="338328" cy="338328"/>
          </a:xfrm>
          <a:prstGeom prst="rect">
            <a:avLst/>
          </a:prstGeom>
        </p:spPr>
      </p:pic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113820D9-09A0-5843-882A-662378E24B1A}"/>
              </a:ext>
            </a:extLst>
          </p:cNvPr>
          <p:cNvSpPr txBox="1">
            <a:spLocks/>
          </p:cNvSpPr>
          <p:nvPr/>
        </p:nvSpPr>
        <p:spPr>
          <a:xfrm>
            <a:off x="1692901" y="3444312"/>
            <a:ext cx="916854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700">
                <a:solidFill>
                  <a:srgbClr val="0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Assists in Performing Tasks &amp; Provides Insights</a:t>
            </a:r>
          </a:p>
        </p:txBody>
      </p:sp>
      <p:pic>
        <p:nvPicPr>
          <p:cNvPr id="47" name="Graphic 46" descr="Office worker male outline">
            <a:extLst>
              <a:ext uri="{FF2B5EF4-FFF2-40B4-BE49-F238E27FC236}">
                <a16:creationId xmlns:a16="http://schemas.microsoft.com/office/drawing/2014/main" id="{C3153FBE-5D12-586F-A3C8-902F31B693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890" y="896181"/>
            <a:ext cx="424000" cy="4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D32F01-B5A9-941C-CA8A-0BBCEFF070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1325" y="896181"/>
            <a:ext cx="5905813" cy="37285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7B4866D-5DF4-54B3-A0CA-FD5F06059E34}"/>
              </a:ext>
            </a:extLst>
          </p:cNvPr>
          <p:cNvSpPr/>
          <p:nvPr/>
        </p:nvSpPr>
        <p:spPr>
          <a:xfrm>
            <a:off x="6069599" y="2455883"/>
            <a:ext cx="1684299" cy="45719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7C7044-EF16-AE8C-7309-6C90F10E9F3F}"/>
              </a:ext>
            </a:extLst>
          </p:cNvPr>
          <p:cNvSpPr txBox="1"/>
          <p:nvPr/>
        </p:nvSpPr>
        <p:spPr>
          <a:xfrm>
            <a:off x="7762533" y="2311150"/>
            <a:ext cx="903487" cy="93871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>
                <a:latin typeface="Montserrat" panose="00000500000000000000" pitchFamily="2" charset="0"/>
              </a:rPr>
              <a:t>Helps find where people are located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D5CCFC-3F99-BF55-4D87-A96CE1A97E15}"/>
              </a:ext>
            </a:extLst>
          </p:cNvPr>
          <p:cNvSpPr/>
          <p:nvPr/>
        </p:nvSpPr>
        <p:spPr>
          <a:xfrm>
            <a:off x="7779802" y="2256425"/>
            <a:ext cx="886218" cy="1045856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407;p34">
            <a:extLst>
              <a:ext uri="{FF2B5EF4-FFF2-40B4-BE49-F238E27FC236}">
                <a16:creationId xmlns:a16="http://schemas.microsoft.com/office/drawing/2014/main" id="{28474056-8479-DB3B-A696-5F392A09BF0E}"/>
              </a:ext>
            </a:extLst>
          </p:cNvPr>
          <p:cNvSpPr txBox="1">
            <a:spLocks/>
          </p:cNvSpPr>
          <p:nvPr/>
        </p:nvSpPr>
        <p:spPr>
          <a:xfrm>
            <a:off x="313072" y="-2053"/>
            <a:ext cx="819475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>
                <a:solidFill>
                  <a:srgbClr val="032A06"/>
                </a:solidFill>
                <a:latin typeface="Alata" panose="020B0604020202020204" charset="0"/>
                <a:sym typeface="Arial"/>
              </a:rPr>
              <a:t>Introducing R.O.B – Employees’ Resourceful Office Buddy for everyday assistance</a:t>
            </a: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rgbClr val="032A06"/>
              </a:solidFill>
              <a:effectLst/>
              <a:uLnTx/>
              <a:uFillTx/>
              <a:latin typeface="Alata" panose="020B0604020202020204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FD4C70-3D13-E50C-D218-D8ED98A9EC23}"/>
              </a:ext>
            </a:extLst>
          </p:cNvPr>
          <p:cNvSpPr txBox="1"/>
          <p:nvPr/>
        </p:nvSpPr>
        <p:spPr>
          <a:xfrm>
            <a:off x="0" y="4936601"/>
            <a:ext cx="82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Montserrat" panose="00000500000000000000" pitchFamily="2" charset="0"/>
              </a:rPr>
              <a:t>Video demonstration available in the Appendix Section</a:t>
            </a:r>
          </a:p>
        </p:txBody>
      </p:sp>
    </p:spTree>
    <p:extLst>
      <p:ext uri="{BB962C8B-B14F-4D97-AF65-F5344CB8AC3E}">
        <p14:creationId xmlns:p14="http://schemas.microsoft.com/office/powerpoint/2010/main" val="1554078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1CEE5-3DF7-724E-0C51-640050A4B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B50D6-134F-4A38-F13B-A0B3160086F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337138-63CB-D158-09E5-92A05DA6D988}"/>
              </a:ext>
            </a:extLst>
          </p:cNvPr>
          <p:cNvGrpSpPr/>
          <p:nvPr/>
        </p:nvGrpSpPr>
        <p:grpSpPr>
          <a:xfrm>
            <a:off x="453666" y="1189519"/>
            <a:ext cx="1206090" cy="3047426"/>
            <a:chOff x="432066" y="966319"/>
            <a:chExt cx="1206090" cy="304742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EAAC805-75F6-6E6F-B42B-6CEB98043C18}"/>
                </a:ext>
              </a:extLst>
            </p:cNvPr>
            <p:cNvCxnSpPr>
              <a:cxnSpLocks/>
            </p:cNvCxnSpPr>
            <p:nvPr/>
          </p:nvCxnSpPr>
          <p:spPr>
            <a:xfrm>
              <a:off x="1518064" y="966319"/>
              <a:ext cx="8936" cy="3047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F18E8F-78C2-F596-5BE2-C958BDE5E0AC}"/>
                </a:ext>
              </a:extLst>
            </p:cNvPr>
            <p:cNvGrpSpPr/>
            <p:nvPr/>
          </p:nvGrpSpPr>
          <p:grpSpPr>
            <a:xfrm>
              <a:off x="432066" y="966319"/>
              <a:ext cx="1206090" cy="358258"/>
              <a:chOff x="432066" y="966319"/>
              <a:chExt cx="1206090" cy="358258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539A11E1-8182-68C8-643F-1AB53DD13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66" y="966319"/>
                <a:ext cx="1206090" cy="244201"/>
              </a:xfrm>
              <a:custGeom>
                <a:avLst/>
                <a:gdLst>
                  <a:gd name="T0" fmla="*/ 381 w 425"/>
                  <a:gd name="T1" fmla="*/ 0 h 89"/>
                  <a:gd name="T2" fmla="*/ 337 w 425"/>
                  <a:gd name="T3" fmla="*/ 39 h 89"/>
                  <a:gd name="T4" fmla="*/ 337 w 425"/>
                  <a:gd name="T5" fmla="*/ 39 h 89"/>
                  <a:gd name="T6" fmla="*/ 23 w 425"/>
                  <a:gd name="T7" fmla="*/ 40 h 89"/>
                  <a:gd name="T8" fmla="*/ 12 w 425"/>
                  <a:gd name="T9" fmla="*/ 32 h 89"/>
                  <a:gd name="T10" fmla="*/ 0 w 425"/>
                  <a:gd name="T11" fmla="*/ 45 h 89"/>
                  <a:gd name="T12" fmla="*/ 12 w 425"/>
                  <a:gd name="T13" fmla="*/ 57 h 89"/>
                  <a:gd name="T14" fmla="*/ 23 w 425"/>
                  <a:gd name="T15" fmla="*/ 49 h 89"/>
                  <a:gd name="T16" fmla="*/ 337 w 425"/>
                  <a:gd name="T17" fmla="*/ 50 h 89"/>
                  <a:gd name="T18" fmla="*/ 337 w 425"/>
                  <a:gd name="T19" fmla="*/ 50 h 89"/>
                  <a:gd name="T20" fmla="*/ 381 w 425"/>
                  <a:gd name="T21" fmla="*/ 89 h 89"/>
                  <a:gd name="T22" fmla="*/ 425 w 425"/>
                  <a:gd name="T23" fmla="*/ 45 h 89"/>
                  <a:gd name="T24" fmla="*/ 381 w 425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5" h="89">
                    <a:moveTo>
                      <a:pt x="381" y="0"/>
                    </a:moveTo>
                    <a:cubicBezTo>
                      <a:pt x="358" y="0"/>
                      <a:pt x="340" y="17"/>
                      <a:pt x="337" y="39"/>
                    </a:cubicBezTo>
                    <a:cubicBezTo>
                      <a:pt x="337" y="39"/>
                      <a:pt x="337" y="39"/>
                      <a:pt x="337" y="39"/>
                    </a:cubicBezTo>
                    <a:cubicBezTo>
                      <a:pt x="276" y="44"/>
                      <a:pt x="95" y="45"/>
                      <a:pt x="23" y="40"/>
                    </a:cubicBezTo>
                    <a:cubicBezTo>
                      <a:pt x="21" y="35"/>
                      <a:pt x="17" y="32"/>
                      <a:pt x="12" y="32"/>
                    </a:cubicBezTo>
                    <a:cubicBezTo>
                      <a:pt x="5" y="32"/>
                      <a:pt x="0" y="38"/>
                      <a:pt x="0" y="45"/>
                    </a:cubicBezTo>
                    <a:cubicBezTo>
                      <a:pt x="0" y="51"/>
                      <a:pt x="5" y="57"/>
                      <a:pt x="12" y="57"/>
                    </a:cubicBezTo>
                    <a:cubicBezTo>
                      <a:pt x="17" y="57"/>
                      <a:pt x="21" y="54"/>
                      <a:pt x="23" y="49"/>
                    </a:cubicBezTo>
                    <a:cubicBezTo>
                      <a:pt x="104" y="45"/>
                      <a:pt x="267" y="45"/>
                      <a:pt x="337" y="50"/>
                    </a:cubicBezTo>
                    <a:cubicBezTo>
                      <a:pt x="337" y="50"/>
                      <a:pt x="337" y="50"/>
                      <a:pt x="337" y="50"/>
                    </a:cubicBezTo>
                    <a:cubicBezTo>
                      <a:pt x="340" y="72"/>
                      <a:pt x="358" y="89"/>
                      <a:pt x="381" y="89"/>
                    </a:cubicBezTo>
                    <a:cubicBezTo>
                      <a:pt x="406" y="89"/>
                      <a:pt x="425" y="69"/>
                      <a:pt x="425" y="45"/>
                    </a:cubicBezTo>
                    <a:cubicBezTo>
                      <a:pt x="425" y="20"/>
                      <a:pt x="406" y="0"/>
                      <a:pt x="381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120015" tIns="60008" rIns="120015" bIns="60008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4725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14" name="Text Placeholder 32">
                <a:extLst>
                  <a:ext uri="{FF2B5EF4-FFF2-40B4-BE49-F238E27FC236}">
                    <a16:creationId xmlns:a16="http://schemas.microsoft.com/office/drawing/2014/main" id="{414218F0-143F-42AB-D2E3-D61B11CCAE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164" y="1112203"/>
                <a:ext cx="525599" cy="21237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700">
                    <a:solidFill>
                      <a:srgbClr val="000000"/>
                    </a:solidFill>
                    <a:latin typeface="Montserrat" panose="00000500000000000000" pitchFamily="2" charset="0"/>
                    <a:ea typeface="Lato" panose="020F0502020204030203" pitchFamily="34" charset="0"/>
                    <a:cs typeface="Lato" panose="020F0502020204030203" pitchFamily="34" charset="0"/>
                  </a:rPr>
                  <a:t>Employee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0DDA72-7083-20BF-657B-6CC95B64418B}"/>
              </a:ext>
            </a:extLst>
          </p:cNvPr>
          <p:cNvGrpSpPr/>
          <p:nvPr/>
        </p:nvGrpSpPr>
        <p:grpSpPr>
          <a:xfrm>
            <a:off x="191873" y="2398284"/>
            <a:ext cx="1467883" cy="834602"/>
            <a:chOff x="170273" y="2175084"/>
            <a:chExt cx="1467883" cy="834602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5B58E36-AA8F-08DE-A397-EF7E66BB2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19" name="Graphic 18" descr="Smart Phone outline">
              <a:extLst>
                <a:ext uri="{FF2B5EF4-FFF2-40B4-BE49-F238E27FC236}">
                  <a16:creationId xmlns:a16="http://schemas.microsoft.com/office/drawing/2014/main" id="{DF748837-AB6D-3E23-9111-E1CDB3B02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5799" y="2175084"/>
              <a:ext cx="338328" cy="338328"/>
            </a:xfrm>
            <a:prstGeom prst="rect">
              <a:avLst/>
            </a:prstGeom>
          </p:spPr>
        </p:pic>
        <p:sp>
          <p:nvSpPr>
            <p:cNvPr id="20" name="Text Placeholder 32">
              <a:extLst>
                <a:ext uri="{FF2B5EF4-FFF2-40B4-BE49-F238E27FC236}">
                  <a16:creationId xmlns:a16="http://schemas.microsoft.com/office/drawing/2014/main" id="{8447A31C-20BB-F52D-2446-0C2E4E13DBAC}"/>
                </a:ext>
              </a:extLst>
            </p:cNvPr>
            <p:cNvSpPr txBox="1">
              <a:spLocks/>
            </p:cNvSpPr>
            <p:nvPr/>
          </p:nvSpPr>
          <p:spPr>
            <a:xfrm>
              <a:off x="170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Ask the Workplace Copilot Assistant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92A62B-D7DF-CC18-BE24-D018266F7A5D}"/>
              </a:ext>
            </a:extLst>
          </p:cNvPr>
          <p:cNvGrpSpPr/>
          <p:nvPr/>
        </p:nvGrpSpPr>
        <p:grpSpPr>
          <a:xfrm>
            <a:off x="1433462" y="3082099"/>
            <a:ext cx="1206090" cy="453482"/>
            <a:chOff x="1382065" y="2906592"/>
            <a:chExt cx="1206090" cy="45348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D2155CCE-7828-CA92-D0B5-C24C76A3E9C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3115873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25" name="Graphic 24" descr="Thumbs up sign outline">
              <a:extLst>
                <a:ext uri="{FF2B5EF4-FFF2-40B4-BE49-F238E27FC236}">
                  <a16:creationId xmlns:a16="http://schemas.microsoft.com/office/drawing/2014/main" id="{0322C9E1-0F6B-27C9-09DD-D2751CACF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11129" y="2906592"/>
              <a:ext cx="338328" cy="338328"/>
            </a:xfrm>
            <a:prstGeom prst="rect">
              <a:avLst/>
            </a:prstGeom>
          </p:spPr>
        </p:pic>
      </p:grp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59C4F551-0B92-67CB-9468-DDF7F1962547}"/>
              </a:ext>
            </a:extLst>
          </p:cNvPr>
          <p:cNvSpPr txBox="1">
            <a:spLocks/>
          </p:cNvSpPr>
          <p:nvPr/>
        </p:nvSpPr>
        <p:spPr>
          <a:xfrm>
            <a:off x="1673262" y="4172333"/>
            <a:ext cx="1097061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sz="700">
              <a:solidFill>
                <a:srgbClr val="00000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9AAD5D-958E-B112-3BF5-46B08C06A122}"/>
              </a:ext>
            </a:extLst>
          </p:cNvPr>
          <p:cNvGrpSpPr/>
          <p:nvPr/>
        </p:nvGrpSpPr>
        <p:grpSpPr>
          <a:xfrm>
            <a:off x="1403665" y="1665464"/>
            <a:ext cx="1206090" cy="590961"/>
            <a:chOff x="1382065" y="1442264"/>
            <a:chExt cx="1206090" cy="590961"/>
          </a:xfrm>
        </p:grpSpPr>
        <p:pic>
          <p:nvPicPr>
            <p:cNvPr id="31" name="Picture 3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02A6D2E-1774-D176-E0FB-66D4A4B52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239" r="10603" b="14284"/>
            <a:stretch/>
          </p:blipFill>
          <p:spPr>
            <a:xfrm>
              <a:off x="1908944" y="1442264"/>
              <a:ext cx="339908" cy="368068"/>
            </a:xfrm>
            <a:prstGeom prst="rect">
              <a:avLst/>
            </a:prstGeom>
          </p:spPr>
        </p:pic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C3A91E0C-19A4-4CDD-AEAE-AFE020D1D86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1682837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 Placeholder 32">
              <a:extLst>
                <a:ext uri="{FF2B5EF4-FFF2-40B4-BE49-F238E27FC236}">
                  <a16:creationId xmlns:a16="http://schemas.microsoft.com/office/drawing/2014/main" id="{F5A6C2A5-9647-C08E-9DCC-BD4ADEF6FD61}"/>
                </a:ext>
              </a:extLst>
            </p:cNvPr>
            <p:cNvSpPr txBox="1">
              <a:spLocks/>
            </p:cNvSpPr>
            <p:nvPr/>
          </p:nvSpPr>
          <p:spPr>
            <a:xfrm>
              <a:off x="1621866" y="1820851"/>
              <a:ext cx="916854" cy="21237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Has queries about the workplace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7B3EA9-4FA2-652A-F09D-867998D2DAB4}"/>
              </a:ext>
            </a:extLst>
          </p:cNvPr>
          <p:cNvGrpSpPr/>
          <p:nvPr/>
        </p:nvGrpSpPr>
        <p:grpSpPr>
          <a:xfrm>
            <a:off x="241379" y="4114844"/>
            <a:ext cx="1431883" cy="610331"/>
            <a:chOff x="206273" y="2399355"/>
            <a:chExt cx="1431883" cy="610331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4526D687-B613-8DAB-CB40-C638E0279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8" name="Text Placeholder 32">
              <a:extLst>
                <a:ext uri="{FF2B5EF4-FFF2-40B4-BE49-F238E27FC236}">
                  <a16:creationId xmlns:a16="http://schemas.microsoft.com/office/drawing/2014/main" id="{DCE720E4-EB63-E50C-A874-D6D5DB4D26AF}"/>
                </a:ext>
              </a:extLst>
            </p:cNvPr>
            <p:cNvSpPr txBox="1">
              <a:spLocks/>
            </p:cNvSpPr>
            <p:nvPr/>
          </p:nvSpPr>
          <p:spPr>
            <a:xfrm>
              <a:off x="206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Redirects to Tech/Customer Support If Requested </a:t>
              </a:r>
            </a:p>
          </p:txBody>
        </p:sp>
      </p:grpSp>
      <p:pic>
        <p:nvPicPr>
          <p:cNvPr id="39" name="Graphic 38" descr="Call center outline">
            <a:extLst>
              <a:ext uri="{FF2B5EF4-FFF2-40B4-BE49-F238E27FC236}">
                <a16:creationId xmlns:a16="http://schemas.microsoft.com/office/drawing/2014/main" id="{33C01418-0310-9F94-2DFD-D6AD7DE16C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53651" y="3872862"/>
            <a:ext cx="338328" cy="338328"/>
          </a:xfrm>
          <a:prstGeom prst="rect">
            <a:avLst/>
          </a:prstGeom>
        </p:spPr>
      </p:pic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BE7EA088-2476-5033-DA35-51B0ECDF35E5}"/>
              </a:ext>
            </a:extLst>
          </p:cNvPr>
          <p:cNvSpPr txBox="1">
            <a:spLocks/>
          </p:cNvSpPr>
          <p:nvPr/>
        </p:nvSpPr>
        <p:spPr>
          <a:xfrm>
            <a:off x="1692901" y="3444312"/>
            <a:ext cx="916854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700">
                <a:solidFill>
                  <a:srgbClr val="0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Assists in Performing Tasks &amp; Provides Insights</a:t>
            </a:r>
          </a:p>
        </p:txBody>
      </p:sp>
      <p:pic>
        <p:nvPicPr>
          <p:cNvPr id="47" name="Graphic 46" descr="Office worker male outline">
            <a:extLst>
              <a:ext uri="{FF2B5EF4-FFF2-40B4-BE49-F238E27FC236}">
                <a16:creationId xmlns:a16="http://schemas.microsoft.com/office/drawing/2014/main" id="{7FC6EE57-6C9F-A1D6-6DD7-ABB4CF136C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3890" y="896181"/>
            <a:ext cx="424000" cy="4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48D1B-B5D9-3155-675C-557D90E47D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9560" y="901664"/>
            <a:ext cx="4510880" cy="34843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065D8FB-2B02-A156-26C2-BEC08990C54D}"/>
              </a:ext>
            </a:extLst>
          </p:cNvPr>
          <p:cNvSpPr/>
          <p:nvPr/>
        </p:nvSpPr>
        <p:spPr>
          <a:xfrm rot="20836789">
            <a:off x="5843178" y="3569359"/>
            <a:ext cx="1631465" cy="552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C31A4-9D30-8AD1-1F0A-9E670BCC17D3}"/>
              </a:ext>
            </a:extLst>
          </p:cNvPr>
          <p:cNvSpPr txBox="1"/>
          <p:nvPr/>
        </p:nvSpPr>
        <p:spPr>
          <a:xfrm>
            <a:off x="7520907" y="2688877"/>
            <a:ext cx="1479226" cy="93871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>
                <a:latin typeface="Montserrat" panose="00000500000000000000" pitchFamily="2" charset="0"/>
              </a:rPr>
              <a:t>Fosters easy collaboration with coworkers by being respectful of their schedules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30526-65AE-E951-9160-080776537E6A}"/>
              </a:ext>
            </a:extLst>
          </p:cNvPr>
          <p:cNvSpPr/>
          <p:nvPr/>
        </p:nvSpPr>
        <p:spPr>
          <a:xfrm>
            <a:off x="7500642" y="2699214"/>
            <a:ext cx="1465433" cy="93871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407;p34">
            <a:extLst>
              <a:ext uri="{FF2B5EF4-FFF2-40B4-BE49-F238E27FC236}">
                <a16:creationId xmlns:a16="http://schemas.microsoft.com/office/drawing/2014/main" id="{270E35C8-F018-3D8F-B136-AF844BCBAAE9}"/>
              </a:ext>
            </a:extLst>
          </p:cNvPr>
          <p:cNvSpPr txBox="1">
            <a:spLocks/>
          </p:cNvSpPr>
          <p:nvPr/>
        </p:nvSpPr>
        <p:spPr>
          <a:xfrm>
            <a:off x="313072" y="-2053"/>
            <a:ext cx="819475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>
                <a:solidFill>
                  <a:srgbClr val="032A06"/>
                </a:solidFill>
                <a:latin typeface="Alata" panose="020B0604020202020204" charset="0"/>
                <a:sym typeface="Arial"/>
              </a:rPr>
              <a:t>Introducing R.O.B – Employees’ Resourceful Office Buddy for everyday assistance</a:t>
            </a: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rgbClr val="032A06"/>
              </a:solidFill>
              <a:effectLst/>
              <a:uLnTx/>
              <a:uFillTx/>
              <a:latin typeface="Alata" panose="020B060402020202020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BC40A-C42C-C38F-4EE5-30C7DA3043B2}"/>
              </a:ext>
            </a:extLst>
          </p:cNvPr>
          <p:cNvSpPr txBox="1"/>
          <p:nvPr/>
        </p:nvSpPr>
        <p:spPr>
          <a:xfrm>
            <a:off x="0" y="4936601"/>
            <a:ext cx="82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Montserrat" panose="00000500000000000000" pitchFamily="2" charset="0"/>
              </a:rPr>
              <a:t>Video demonstration available in the Appendix Section</a:t>
            </a:r>
          </a:p>
        </p:txBody>
      </p:sp>
    </p:spTree>
    <p:extLst>
      <p:ext uri="{BB962C8B-B14F-4D97-AF65-F5344CB8AC3E}">
        <p14:creationId xmlns:p14="http://schemas.microsoft.com/office/powerpoint/2010/main" val="2742034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CB3AD-05C2-EEE3-1159-217823B2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6B7DF-98F4-B29A-F341-C7F65DE03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589" y="999627"/>
            <a:ext cx="5010411" cy="38027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64804-CF30-F445-9DDF-EFF7D14357A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579170-C531-FADC-9CEA-F369CD41418A}"/>
              </a:ext>
            </a:extLst>
          </p:cNvPr>
          <p:cNvGrpSpPr/>
          <p:nvPr/>
        </p:nvGrpSpPr>
        <p:grpSpPr>
          <a:xfrm>
            <a:off x="453666" y="1189519"/>
            <a:ext cx="1206090" cy="3047426"/>
            <a:chOff x="432066" y="966319"/>
            <a:chExt cx="1206090" cy="304742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13ED83B-FC3F-8981-CED0-B04C557DD11C}"/>
                </a:ext>
              </a:extLst>
            </p:cNvPr>
            <p:cNvCxnSpPr>
              <a:cxnSpLocks/>
            </p:cNvCxnSpPr>
            <p:nvPr/>
          </p:nvCxnSpPr>
          <p:spPr>
            <a:xfrm>
              <a:off x="1518064" y="966319"/>
              <a:ext cx="8936" cy="30474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9D4A3EC-F324-C8A0-90CE-82FD875F30C3}"/>
                </a:ext>
              </a:extLst>
            </p:cNvPr>
            <p:cNvGrpSpPr/>
            <p:nvPr/>
          </p:nvGrpSpPr>
          <p:grpSpPr>
            <a:xfrm>
              <a:off x="432066" y="966319"/>
              <a:ext cx="1206090" cy="358258"/>
              <a:chOff x="432066" y="966319"/>
              <a:chExt cx="1206090" cy="358258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CD6EA662-7005-2F2E-04DB-3B44C579C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66" y="966319"/>
                <a:ext cx="1206090" cy="244201"/>
              </a:xfrm>
              <a:custGeom>
                <a:avLst/>
                <a:gdLst>
                  <a:gd name="T0" fmla="*/ 381 w 425"/>
                  <a:gd name="T1" fmla="*/ 0 h 89"/>
                  <a:gd name="T2" fmla="*/ 337 w 425"/>
                  <a:gd name="T3" fmla="*/ 39 h 89"/>
                  <a:gd name="T4" fmla="*/ 337 w 425"/>
                  <a:gd name="T5" fmla="*/ 39 h 89"/>
                  <a:gd name="T6" fmla="*/ 23 w 425"/>
                  <a:gd name="T7" fmla="*/ 40 h 89"/>
                  <a:gd name="T8" fmla="*/ 12 w 425"/>
                  <a:gd name="T9" fmla="*/ 32 h 89"/>
                  <a:gd name="T10" fmla="*/ 0 w 425"/>
                  <a:gd name="T11" fmla="*/ 45 h 89"/>
                  <a:gd name="T12" fmla="*/ 12 w 425"/>
                  <a:gd name="T13" fmla="*/ 57 h 89"/>
                  <a:gd name="T14" fmla="*/ 23 w 425"/>
                  <a:gd name="T15" fmla="*/ 49 h 89"/>
                  <a:gd name="T16" fmla="*/ 337 w 425"/>
                  <a:gd name="T17" fmla="*/ 50 h 89"/>
                  <a:gd name="T18" fmla="*/ 337 w 425"/>
                  <a:gd name="T19" fmla="*/ 50 h 89"/>
                  <a:gd name="T20" fmla="*/ 381 w 425"/>
                  <a:gd name="T21" fmla="*/ 89 h 89"/>
                  <a:gd name="T22" fmla="*/ 425 w 425"/>
                  <a:gd name="T23" fmla="*/ 45 h 89"/>
                  <a:gd name="T24" fmla="*/ 381 w 425"/>
                  <a:gd name="T2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5" h="89">
                    <a:moveTo>
                      <a:pt x="381" y="0"/>
                    </a:moveTo>
                    <a:cubicBezTo>
                      <a:pt x="358" y="0"/>
                      <a:pt x="340" y="17"/>
                      <a:pt x="337" y="39"/>
                    </a:cubicBezTo>
                    <a:cubicBezTo>
                      <a:pt x="337" y="39"/>
                      <a:pt x="337" y="39"/>
                      <a:pt x="337" y="39"/>
                    </a:cubicBezTo>
                    <a:cubicBezTo>
                      <a:pt x="276" y="44"/>
                      <a:pt x="95" y="45"/>
                      <a:pt x="23" y="40"/>
                    </a:cubicBezTo>
                    <a:cubicBezTo>
                      <a:pt x="21" y="35"/>
                      <a:pt x="17" y="32"/>
                      <a:pt x="12" y="32"/>
                    </a:cubicBezTo>
                    <a:cubicBezTo>
                      <a:pt x="5" y="32"/>
                      <a:pt x="0" y="38"/>
                      <a:pt x="0" y="45"/>
                    </a:cubicBezTo>
                    <a:cubicBezTo>
                      <a:pt x="0" y="51"/>
                      <a:pt x="5" y="57"/>
                      <a:pt x="12" y="57"/>
                    </a:cubicBezTo>
                    <a:cubicBezTo>
                      <a:pt x="17" y="57"/>
                      <a:pt x="21" y="54"/>
                      <a:pt x="23" y="49"/>
                    </a:cubicBezTo>
                    <a:cubicBezTo>
                      <a:pt x="104" y="45"/>
                      <a:pt x="267" y="45"/>
                      <a:pt x="337" y="50"/>
                    </a:cubicBezTo>
                    <a:cubicBezTo>
                      <a:pt x="337" y="50"/>
                      <a:pt x="337" y="50"/>
                      <a:pt x="337" y="50"/>
                    </a:cubicBezTo>
                    <a:cubicBezTo>
                      <a:pt x="340" y="72"/>
                      <a:pt x="358" y="89"/>
                      <a:pt x="381" y="89"/>
                    </a:cubicBezTo>
                    <a:cubicBezTo>
                      <a:pt x="406" y="89"/>
                      <a:pt x="425" y="69"/>
                      <a:pt x="425" y="45"/>
                    </a:cubicBezTo>
                    <a:cubicBezTo>
                      <a:pt x="425" y="20"/>
                      <a:pt x="406" y="0"/>
                      <a:pt x="381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120015" tIns="60008" rIns="120015" bIns="60008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4725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14" name="Text Placeholder 32">
                <a:extLst>
                  <a:ext uri="{FF2B5EF4-FFF2-40B4-BE49-F238E27FC236}">
                    <a16:creationId xmlns:a16="http://schemas.microsoft.com/office/drawing/2014/main" id="{1ED4C7F6-2AE4-DEA8-7681-017DDF65F0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164" y="1112203"/>
                <a:ext cx="525599" cy="212374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700">
                    <a:solidFill>
                      <a:srgbClr val="000000"/>
                    </a:solidFill>
                    <a:latin typeface="Montserrat" panose="00000500000000000000" pitchFamily="2" charset="0"/>
                    <a:ea typeface="Lato" panose="020F0502020204030203" pitchFamily="34" charset="0"/>
                    <a:cs typeface="Lato" panose="020F0502020204030203" pitchFamily="34" charset="0"/>
                  </a:rPr>
                  <a:t>Employee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E39B90-3D83-AF64-064D-219CEF5D64A1}"/>
              </a:ext>
            </a:extLst>
          </p:cNvPr>
          <p:cNvGrpSpPr/>
          <p:nvPr/>
        </p:nvGrpSpPr>
        <p:grpSpPr>
          <a:xfrm>
            <a:off x="191873" y="2398284"/>
            <a:ext cx="1467883" cy="834602"/>
            <a:chOff x="170273" y="2175084"/>
            <a:chExt cx="1467883" cy="834602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A3EF743-CBF5-B2A7-A4EF-5ADA0FE25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19" name="Graphic 18" descr="Smart Phone outline">
              <a:extLst>
                <a:ext uri="{FF2B5EF4-FFF2-40B4-BE49-F238E27FC236}">
                  <a16:creationId xmlns:a16="http://schemas.microsoft.com/office/drawing/2014/main" id="{540B500A-5265-7603-B1EC-B246221D7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5799" y="2175084"/>
              <a:ext cx="338328" cy="338328"/>
            </a:xfrm>
            <a:prstGeom prst="rect">
              <a:avLst/>
            </a:prstGeom>
          </p:spPr>
        </p:pic>
        <p:sp>
          <p:nvSpPr>
            <p:cNvPr id="20" name="Text Placeholder 32">
              <a:extLst>
                <a:ext uri="{FF2B5EF4-FFF2-40B4-BE49-F238E27FC236}">
                  <a16:creationId xmlns:a16="http://schemas.microsoft.com/office/drawing/2014/main" id="{5449BBF6-A5D0-FAC3-1C12-6B3657BA3EA8}"/>
                </a:ext>
              </a:extLst>
            </p:cNvPr>
            <p:cNvSpPr txBox="1">
              <a:spLocks/>
            </p:cNvSpPr>
            <p:nvPr/>
          </p:nvSpPr>
          <p:spPr>
            <a:xfrm>
              <a:off x="170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Ask the Workplace Copilot Assistant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B02BD1A-6ED4-5C26-5BAC-07F6FA55706D}"/>
              </a:ext>
            </a:extLst>
          </p:cNvPr>
          <p:cNvGrpSpPr/>
          <p:nvPr/>
        </p:nvGrpSpPr>
        <p:grpSpPr>
          <a:xfrm>
            <a:off x="1433462" y="3082099"/>
            <a:ext cx="1206090" cy="453482"/>
            <a:chOff x="1382065" y="2906592"/>
            <a:chExt cx="1206090" cy="453482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CE94F06-A2A8-DABE-1C8A-4CB492ABBB4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3115873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pic>
          <p:nvPicPr>
            <p:cNvPr id="25" name="Graphic 24" descr="Thumbs up sign outline">
              <a:extLst>
                <a:ext uri="{FF2B5EF4-FFF2-40B4-BE49-F238E27FC236}">
                  <a16:creationId xmlns:a16="http://schemas.microsoft.com/office/drawing/2014/main" id="{FD2FE74C-8DBE-9CD7-CF7F-0E4E8EAB9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11129" y="2906592"/>
              <a:ext cx="338328" cy="338328"/>
            </a:xfrm>
            <a:prstGeom prst="rect">
              <a:avLst/>
            </a:prstGeom>
          </p:spPr>
        </p:pic>
      </p:grp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D8C31F8D-A037-C0AC-469B-42CD2580BD68}"/>
              </a:ext>
            </a:extLst>
          </p:cNvPr>
          <p:cNvSpPr txBox="1">
            <a:spLocks/>
          </p:cNvSpPr>
          <p:nvPr/>
        </p:nvSpPr>
        <p:spPr>
          <a:xfrm>
            <a:off x="1673262" y="4172333"/>
            <a:ext cx="1097061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sz="700">
              <a:solidFill>
                <a:srgbClr val="000000"/>
              </a:solidFill>
              <a:latin typeface="Montserrat" panose="00000500000000000000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6AC994-052A-7D38-6C30-E71164F6C881}"/>
              </a:ext>
            </a:extLst>
          </p:cNvPr>
          <p:cNvGrpSpPr/>
          <p:nvPr/>
        </p:nvGrpSpPr>
        <p:grpSpPr>
          <a:xfrm>
            <a:off x="1403665" y="1665464"/>
            <a:ext cx="1206090" cy="590961"/>
            <a:chOff x="1382065" y="1442264"/>
            <a:chExt cx="1206090" cy="590961"/>
          </a:xfrm>
        </p:grpSpPr>
        <p:pic>
          <p:nvPicPr>
            <p:cNvPr id="31" name="Picture 3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F2556FE-A34F-FA6A-6573-EDB9816CA9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39" r="10603" b="14284"/>
            <a:stretch/>
          </p:blipFill>
          <p:spPr>
            <a:xfrm>
              <a:off x="1908944" y="1442264"/>
              <a:ext cx="339908" cy="368068"/>
            </a:xfrm>
            <a:prstGeom prst="rect">
              <a:avLst/>
            </a:prstGeom>
          </p:spPr>
        </p:pic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94435504-1517-D58F-E1B2-2C4AED4B436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382065" y="1682837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3" name="Text Placeholder 32">
              <a:extLst>
                <a:ext uri="{FF2B5EF4-FFF2-40B4-BE49-F238E27FC236}">
                  <a16:creationId xmlns:a16="http://schemas.microsoft.com/office/drawing/2014/main" id="{702E9E1C-6912-C5A4-A042-E19D97BD2E59}"/>
                </a:ext>
              </a:extLst>
            </p:cNvPr>
            <p:cNvSpPr txBox="1">
              <a:spLocks/>
            </p:cNvSpPr>
            <p:nvPr/>
          </p:nvSpPr>
          <p:spPr>
            <a:xfrm>
              <a:off x="1621866" y="1820851"/>
              <a:ext cx="916854" cy="21237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Has queries about the workplace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E57ABD-4FB0-986F-92F1-D12583405500}"/>
              </a:ext>
            </a:extLst>
          </p:cNvPr>
          <p:cNvGrpSpPr/>
          <p:nvPr/>
        </p:nvGrpSpPr>
        <p:grpSpPr>
          <a:xfrm>
            <a:off x="241379" y="4114844"/>
            <a:ext cx="1431883" cy="610331"/>
            <a:chOff x="206273" y="2399355"/>
            <a:chExt cx="1431883" cy="610331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742A5979-649E-14E0-FACE-82AA363A1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6" y="2399355"/>
              <a:ext cx="1206090" cy="244201"/>
            </a:xfrm>
            <a:custGeom>
              <a:avLst/>
              <a:gdLst>
                <a:gd name="T0" fmla="*/ 381 w 425"/>
                <a:gd name="T1" fmla="*/ 0 h 89"/>
                <a:gd name="T2" fmla="*/ 337 w 425"/>
                <a:gd name="T3" fmla="*/ 39 h 89"/>
                <a:gd name="T4" fmla="*/ 337 w 425"/>
                <a:gd name="T5" fmla="*/ 39 h 89"/>
                <a:gd name="T6" fmla="*/ 23 w 425"/>
                <a:gd name="T7" fmla="*/ 40 h 89"/>
                <a:gd name="T8" fmla="*/ 12 w 425"/>
                <a:gd name="T9" fmla="*/ 32 h 89"/>
                <a:gd name="T10" fmla="*/ 0 w 425"/>
                <a:gd name="T11" fmla="*/ 45 h 89"/>
                <a:gd name="T12" fmla="*/ 12 w 425"/>
                <a:gd name="T13" fmla="*/ 57 h 89"/>
                <a:gd name="T14" fmla="*/ 23 w 425"/>
                <a:gd name="T15" fmla="*/ 49 h 89"/>
                <a:gd name="T16" fmla="*/ 337 w 425"/>
                <a:gd name="T17" fmla="*/ 50 h 89"/>
                <a:gd name="T18" fmla="*/ 337 w 425"/>
                <a:gd name="T19" fmla="*/ 50 h 89"/>
                <a:gd name="T20" fmla="*/ 381 w 425"/>
                <a:gd name="T21" fmla="*/ 89 h 89"/>
                <a:gd name="T22" fmla="*/ 425 w 425"/>
                <a:gd name="T23" fmla="*/ 45 h 89"/>
                <a:gd name="T24" fmla="*/ 381 w 425"/>
                <a:gd name="T2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5" h="89">
                  <a:moveTo>
                    <a:pt x="381" y="0"/>
                  </a:moveTo>
                  <a:cubicBezTo>
                    <a:pt x="358" y="0"/>
                    <a:pt x="340" y="17"/>
                    <a:pt x="337" y="39"/>
                  </a:cubicBezTo>
                  <a:cubicBezTo>
                    <a:pt x="337" y="39"/>
                    <a:pt x="337" y="39"/>
                    <a:pt x="337" y="39"/>
                  </a:cubicBezTo>
                  <a:cubicBezTo>
                    <a:pt x="276" y="44"/>
                    <a:pt x="95" y="45"/>
                    <a:pt x="23" y="40"/>
                  </a:cubicBezTo>
                  <a:cubicBezTo>
                    <a:pt x="21" y="35"/>
                    <a:pt x="17" y="32"/>
                    <a:pt x="12" y="32"/>
                  </a:cubicBezTo>
                  <a:cubicBezTo>
                    <a:pt x="5" y="32"/>
                    <a:pt x="0" y="38"/>
                    <a:pt x="0" y="45"/>
                  </a:cubicBezTo>
                  <a:cubicBezTo>
                    <a:pt x="0" y="51"/>
                    <a:pt x="5" y="57"/>
                    <a:pt x="12" y="57"/>
                  </a:cubicBezTo>
                  <a:cubicBezTo>
                    <a:pt x="17" y="57"/>
                    <a:pt x="21" y="54"/>
                    <a:pt x="23" y="49"/>
                  </a:cubicBezTo>
                  <a:cubicBezTo>
                    <a:pt x="104" y="45"/>
                    <a:pt x="267" y="45"/>
                    <a:pt x="337" y="50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40" y="72"/>
                    <a:pt x="358" y="89"/>
                    <a:pt x="381" y="89"/>
                  </a:cubicBezTo>
                  <a:cubicBezTo>
                    <a:pt x="406" y="89"/>
                    <a:pt x="425" y="69"/>
                    <a:pt x="425" y="45"/>
                  </a:cubicBezTo>
                  <a:cubicBezTo>
                    <a:pt x="425" y="20"/>
                    <a:pt x="406" y="0"/>
                    <a:pt x="38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0015" tIns="60008" rIns="120015" bIns="60008" numCol="1" anchor="t" anchorCtr="0" compatLnSpc="1">
              <a:prstTxWarp prst="textNoShape">
                <a:avLst/>
              </a:prstTxWarp>
            </a:bodyPr>
            <a:lstStyle/>
            <a:p>
              <a:pPr defTabSz="1200241"/>
              <a:endParaRPr lang="en-US" sz="4725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8" name="Text Placeholder 32">
              <a:extLst>
                <a:ext uri="{FF2B5EF4-FFF2-40B4-BE49-F238E27FC236}">
                  <a16:creationId xmlns:a16="http://schemas.microsoft.com/office/drawing/2014/main" id="{46030E8C-4D72-E0B8-93FA-86A5DA62075B}"/>
                </a:ext>
              </a:extLst>
            </p:cNvPr>
            <p:cNvSpPr txBox="1">
              <a:spLocks/>
            </p:cNvSpPr>
            <p:nvPr/>
          </p:nvSpPr>
          <p:spPr>
            <a:xfrm>
              <a:off x="206273" y="2557310"/>
              <a:ext cx="1206090" cy="45237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700">
                  <a:solidFill>
                    <a:srgbClr val="000000"/>
                  </a:solidFill>
                  <a:latin typeface="Montserrat" panose="00000500000000000000" pitchFamily="2" charset="0"/>
                  <a:ea typeface="Lato" panose="020F0502020204030203" pitchFamily="34" charset="0"/>
                  <a:cs typeface="Lato" panose="020F0502020204030203" pitchFamily="34" charset="0"/>
                </a:rPr>
                <a:t>Redirects to Tech/Customer Support If Requested </a:t>
              </a:r>
            </a:p>
          </p:txBody>
        </p:sp>
      </p:grpSp>
      <p:pic>
        <p:nvPicPr>
          <p:cNvPr id="39" name="Graphic 38" descr="Call center outline">
            <a:extLst>
              <a:ext uri="{FF2B5EF4-FFF2-40B4-BE49-F238E27FC236}">
                <a16:creationId xmlns:a16="http://schemas.microsoft.com/office/drawing/2014/main" id="{F88D4EE2-178E-64E8-ACDE-86DF479CAE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53651" y="3872862"/>
            <a:ext cx="338328" cy="338328"/>
          </a:xfrm>
          <a:prstGeom prst="rect">
            <a:avLst/>
          </a:prstGeom>
        </p:spPr>
      </p:pic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9F025192-5FE3-E601-8346-481EBB2F0B24}"/>
              </a:ext>
            </a:extLst>
          </p:cNvPr>
          <p:cNvSpPr txBox="1">
            <a:spLocks/>
          </p:cNvSpPr>
          <p:nvPr/>
        </p:nvSpPr>
        <p:spPr>
          <a:xfrm>
            <a:off x="1692901" y="3444312"/>
            <a:ext cx="916854" cy="4523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700">
                <a:solidFill>
                  <a:srgbClr val="000000"/>
                </a:solidFill>
                <a:latin typeface="Montserrat" panose="00000500000000000000" pitchFamily="2" charset="0"/>
                <a:ea typeface="Lato" panose="020F0502020204030203" pitchFamily="34" charset="0"/>
                <a:cs typeface="Lato" panose="020F0502020204030203" pitchFamily="34" charset="0"/>
              </a:rPr>
              <a:t>Assists in Performing Tasks &amp; Provides Insights</a:t>
            </a:r>
          </a:p>
        </p:txBody>
      </p:sp>
      <p:pic>
        <p:nvPicPr>
          <p:cNvPr id="47" name="Graphic 46" descr="Office worker male outline">
            <a:extLst>
              <a:ext uri="{FF2B5EF4-FFF2-40B4-BE49-F238E27FC236}">
                <a16:creationId xmlns:a16="http://schemas.microsoft.com/office/drawing/2014/main" id="{7D1E7788-8258-BC93-ECE7-4B676F9D77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3890" y="896181"/>
            <a:ext cx="424000" cy="4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65796-ED4F-DE4C-E4D1-3AD000A5EBD5}"/>
              </a:ext>
            </a:extLst>
          </p:cNvPr>
          <p:cNvSpPr txBox="1"/>
          <p:nvPr/>
        </p:nvSpPr>
        <p:spPr>
          <a:xfrm>
            <a:off x="6193911" y="3395352"/>
            <a:ext cx="1479226" cy="938719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>
                <a:latin typeface="Montserrat" panose="00000500000000000000" pitchFamily="2" charset="0"/>
              </a:rPr>
              <a:t>Provides office map of where meetings are setup to ensure easy navigation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7CB7E0-148F-BCB4-9C78-6B2CC6CE7CE7}"/>
              </a:ext>
            </a:extLst>
          </p:cNvPr>
          <p:cNvSpPr/>
          <p:nvPr/>
        </p:nvSpPr>
        <p:spPr>
          <a:xfrm>
            <a:off x="6138903" y="3427328"/>
            <a:ext cx="1465433" cy="938719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BC9ACE40-3395-7C18-3756-B235252B32B1}"/>
              </a:ext>
            </a:extLst>
          </p:cNvPr>
          <p:cNvSpPr/>
          <p:nvPr/>
        </p:nvSpPr>
        <p:spPr>
          <a:xfrm rot="5400000">
            <a:off x="5978247" y="2658160"/>
            <a:ext cx="431326" cy="946789"/>
          </a:xfrm>
          <a:prstGeom prst="bentArrow">
            <a:avLst>
              <a:gd name="adj1" fmla="val 18701"/>
              <a:gd name="adj2" fmla="val 18284"/>
              <a:gd name="adj3" fmla="val 50000"/>
              <a:gd name="adj4" fmla="val 43322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Google Shape;407;p34">
            <a:extLst>
              <a:ext uri="{FF2B5EF4-FFF2-40B4-BE49-F238E27FC236}">
                <a16:creationId xmlns:a16="http://schemas.microsoft.com/office/drawing/2014/main" id="{1AA37D22-2DCA-9852-136D-E6CA9EC5F50E}"/>
              </a:ext>
            </a:extLst>
          </p:cNvPr>
          <p:cNvSpPr txBox="1">
            <a:spLocks/>
          </p:cNvSpPr>
          <p:nvPr/>
        </p:nvSpPr>
        <p:spPr>
          <a:xfrm>
            <a:off x="313072" y="-2053"/>
            <a:ext cx="819475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>
                <a:solidFill>
                  <a:srgbClr val="032A06"/>
                </a:solidFill>
                <a:latin typeface="Alata" panose="020B0604020202020204" charset="0"/>
                <a:sym typeface="Arial"/>
              </a:rPr>
              <a:t>Introducing R.O.B – Employees’ Resourceful Office Buddy for everyday assistance</a:t>
            </a: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rgbClr val="032A06"/>
              </a:solidFill>
              <a:effectLst/>
              <a:uLnTx/>
              <a:uFillTx/>
              <a:latin typeface="Alata" panose="020B0604020202020204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E4F71-C291-E6A0-4F70-CCA4E4B1536E}"/>
              </a:ext>
            </a:extLst>
          </p:cNvPr>
          <p:cNvSpPr txBox="1"/>
          <p:nvPr/>
        </p:nvSpPr>
        <p:spPr>
          <a:xfrm>
            <a:off x="0" y="4936601"/>
            <a:ext cx="82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Montserrat" panose="00000500000000000000" pitchFamily="2" charset="0"/>
              </a:rPr>
              <a:t>Video demonstration available in the Appendix Section</a:t>
            </a:r>
          </a:p>
        </p:txBody>
      </p:sp>
    </p:spTree>
    <p:extLst>
      <p:ext uri="{BB962C8B-B14F-4D97-AF65-F5344CB8AC3E}">
        <p14:creationId xmlns:p14="http://schemas.microsoft.com/office/powerpoint/2010/main" val="2730690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94981-9841-F72F-9627-B0EF1ED60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AF7415C6-612D-868F-269A-AC71B4D3FADF}"/>
              </a:ext>
            </a:extLst>
          </p:cNvPr>
          <p:cNvSpPr txBox="1">
            <a:spLocks/>
          </p:cNvSpPr>
          <p:nvPr/>
        </p:nvSpPr>
        <p:spPr>
          <a:xfrm>
            <a:off x="302400" y="32931"/>
            <a:ext cx="8268656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Tailored recommendations can potentially save productive hours and boost employee satisfaction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49F71-C5CE-C727-5060-8805CD9DF4CA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571056" y="473847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F60E6-EF0F-8EAF-431C-290E3ECCC21D}"/>
              </a:ext>
            </a:extLst>
          </p:cNvPr>
          <p:cNvSpPr txBox="1"/>
          <p:nvPr/>
        </p:nvSpPr>
        <p:spPr>
          <a:xfrm>
            <a:off x="-58351" y="4951140"/>
            <a:ext cx="82686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Montserrat" panose="00000500000000000000" pitchFamily="2" charset="0"/>
              </a:rPr>
              <a:t>Assuming Implementation for a Medium Size Firm (500 Employee) | Assuming 60% Effectiveness of the proposed solutions | Satisfaction Scale: Very Unsatisfied (0) – (5) Very Satisfied</a:t>
            </a:r>
            <a:endParaRPr lang="en-US" sz="800">
              <a:latin typeface="Montserrat" panose="000005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0DB023-89CC-991F-6C64-7A7F5553EA71}"/>
              </a:ext>
            </a:extLst>
          </p:cNvPr>
          <p:cNvGrpSpPr/>
          <p:nvPr/>
        </p:nvGrpSpPr>
        <p:grpSpPr>
          <a:xfrm>
            <a:off x="402447" y="927670"/>
            <a:ext cx="7157058" cy="913988"/>
            <a:chOff x="521908" y="1582606"/>
            <a:chExt cx="7860230" cy="9157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97473AC-1955-66E4-B630-171B72DB9C27}"/>
                </a:ext>
              </a:extLst>
            </p:cNvPr>
            <p:cNvGrpSpPr/>
            <p:nvPr/>
          </p:nvGrpSpPr>
          <p:grpSpPr>
            <a:xfrm>
              <a:off x="521908" y="1582606"/>
              <a:ext cx="7781701" cy="915793"/>
              <a:chOff x="205107" y="2417807"/>
              <a:chExt cx="7781701" cy="74880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AA6C31-35DC-513B-512C-C7EED6AF28F5}"/>
                  </a:ext>
                </a:extLst>
              </p:cNvPr>
              <p:cNvSpPr/>
              <p:nvPr/>
            </p:nvSpPr>
            <p:spPr>
              <a:xfrm>
                <a:off x="205108" y="2417807"/>
                <a:ext cx="7781700" cy="748800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row: Pentagon 11">
                <a:extLst>
                  <a:ext uri="{FF2B5EF4-FFF2-40B4-BE49-F238E27FC236}">
                    <a16:creationId xmlns:a16="http://schemas.microsoft.com/office/drawing/2014/main" id="{C8ECC51D-9FF5-A1FA-D823-B43BC2C1A40F}"/>
                  </a:ext>
                </a:extLst>
              </p:cNvPr>
              <p:cNvSpPr/>
              <p:nvPr/>
            </p:nvSpPr>
            <p:spPr>
              <a:xfrm>
                <a:off x="205107" y="2417807"/>
                <a:ext cx="6558178" cy="748800"/>
              </a:xfrm>
              <a:prstGeom prst="homePlate">
                <a:avLst/>
              </a:prstGeom>
              <a:solidFill>
                <a:srgbClr val="E6F1DF"/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5A2AA5-BB97-D66F-391B-1BEAEDB144ED}"/>
                </a:ext>
              </a:extLst>
            </p:cNvPr>
            <p:cNvSpPr txBox="1"/>
            <p:nvPr/>
          </p:nvSpPr>
          <p:spPr>
            <a:xfrm>
              <a:off x="706973" y="2067512"/>
              <a:ext cx="1201011" cy="4009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Office Cohort</a:t>
              </a:r>
              <a:b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(</a:t>
              </a:r>
              <a:r>
                <a:rPr lang="en-US" sz="7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Time Lost – Layout)</a:t>
              </a:r>
              <a:endPara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2B04BA-81E7-49D3-807C-5C6C0B8CD045}"/>
                </a:ext>
              </a:extLst>
            </p:cNvPr>
            <p:cNvSpPr txBox="1"/>
            <p:nvPr/>
          </p:nvSpPr>
          <p:spPr>
            <a:xfrm>
              <a:off x="2754081" y="2047629"/>
              <a:ext cx="2023962" cy="400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Employees In This </a:t>
              </a:r>
              <a:b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Group Facing Issue</a:t>
              </a:r>
              <a:endParaRPr lang="en-US" sz="11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DAD7A1-771D-7E3B-7DA3-F0CA89592EDC}"/>
                </a:ext>
              </a:extLst>
            </p:cNvPr>
            <p:cNvSpPr txBox="1"/>
            <p:nvPr/>
          </p:nvSpPr>
          <p:spPr>
            <a:xfrm>
              <a:off x="5150208" y="2079955"/>
              <a:ext cx="1248544" cy="4163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Productive Hrs</a:t>
              </a:r>
              <a:b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Increased</a:t>
              </a:r>
              <a:endParaRPr lang="en-US" sz="11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17" name="Graphic 16" descr="Office worker female with solid fill">
              <a:extLst>
                <a:ext uri="{FF2B5EF4-FFF2-40B4-BE49-F238E27FC236}">
                  <a16:creationId xmlns:a16="http://schemas.microsoft.com/office/drawing/2014/main" id="{F3F53C01-2521-F734-53ED-FF5C0963F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87553" y="1648750"/>
              <a:ext cx="439848" cy="43984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D4EEDE-D407-0D4A-7DCC-4ECC846351B5}"/>
                </a:ext>
              </a:extLst>
            </p:cNvPr>
            <p:cNvSpPr txBox="1"/>
            <p:nvPr/>
          </p:nvSpPr>
          <p:spPr>
            <a:xfrm>
              <a:off x="3256597" y="1710623"/>
              <a:ext cx="11838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Montserrat" panose="00000500000000000000" pitchFamily="2" charset="0"/>
                </a:rPr>
                <a:t>~84%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5FF535-CD6B-1E5F-840B-FF761E909E92}"/>
                </a:ext>
              </a:extLst>
            </p:cNvPr>
            <p:cNvSpPr txBox="1"/>
            <p:nvPr/>
          </p:nvSpPr>
          <p:spPr>
            <a:xfrm>
              <a:off x="5160721" y="1723916"/>
              <a:ext cx="11838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>
                  <a:latin typeface="Montserrat" panose="00000500000000000000" pitchFamily="2" charset="0"/>
                </a:rPr>
                <a:t>33.48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57595F4-212A-C299-D440-228E0BA35D1F}"/>
                </a:ext>
              </a:extLst>
            </p:cNvPr>
            <p:cNvSpPr txBox="1"/>
            <p:nvPr/>
          </p:nvSpPr>
          <p:spPr>
            <a:xfrm>
              <a:off x="7109093" y="1691683"/>
              <a:ext cx="118389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chemeClr val="accent6">
                      <a:lumMod val="75000"/>
                    </a:schemeClr>
                  </a:solidFill>
                  <a:latin typeface="Montserrat" panose="00000500000000000000" pitchFamily="2" charset="0"/>
                </a:rPr>
                <a:t>1.5</a:t>
              </a:r>
              <a:r>
                <a:rPr lang="en-US" sz="1800" b="1">
                  <a:solidFill>
                    <a:schemeClr val="accent6">
                      <a:lumMod val="7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050" b="1">
                  <a:solidFill>
                    <a:schemeClr val="accent6">
                      <a:lumMod val="75000"/>
                    </a:schemeClr>
                  </a:solidFill>
                  <a:latin typeface="Montserrat" panose="00000500000000000000" pitchFamily="2" charset="0"/>
                </a:rPr>
                <a:t>Pts</a:t>
              </a:r>
              <a:endParaRPr lang="en-US" sz="1800" b="1">
                <a:solidFill>
                  <a:schemeClr val="accent6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ABF92D-B593-31A1-38BE-AA9E6080B3A8}"/>
                </a:ext>
              </a:extLst>
            </p:cNvPr>
            <p:cNvSpPr txBox="1"/>
            <p:nvPr/>
          </p:nvSpPr>
          <p:spPr>
            <a:xfrm>
              <a:off x="7001557" y="2101654"/>
              <a:ext cx="1380581" cy="37006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Potential Increase </a:t>
              </a:r>
              <a:br>
                <a:rPr lang="en-US" sz="9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9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in Satisfaction</a:t>
              </a:r>
              <a:endParaRPr lang="en-US" sz="105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BA55D34-3042-9BEF-3901-1626DCFB33CD}"/>
              </a:ext>
            </a:extLst>
          </p:cNvPr>
          <p:cNvGrpSpPr/>
          <p:nvPr/>
        </p:nvGrpSpPr>
        <p:grpSpPr>
          <a:xfrm>
            <a:off x="395248" y="2057537"/>
            <a:ext cx="7092752" cy="885208"/>
            <a:chOff x="524848" y="2492110"/>
            <a:chExt cx="7092752" cy="885208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0BA5205-A1E7-9FB8-9D0D-DDE1917C84A6}"/>
                </a:ext>
              </a:extLst>
            </p:cNvPr>
            <p:cNvGrpSpPr/>
            <p:nvPr/>
          </p:nvGrpSpPr>
          <p:grpSpPr>
            <a:xfrm>
              <a:off x="524848" y="2492110"/>
              <a:ext cx="7092752" cy="885208"/>
              <a:chOff x="532047" y="2535308"/>
              <a:chExt cx="7781701" cy="915793"/>
            </a:xfrm>
            <a:solidFill>
              <a:srgbClr val="E6F1DF"/>
            </a:solidFill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800C6CD-1B9C-199D-4C74-8EC6ED051921}"/>
                  </a:ext>
                </a:extLst>
              </p:cNvPr>
              <p:cNvGrpSpPr/>
              <p:nvPr/>
            </p:nvGrpSpPr>
            <p:grpSpPr>
              <a:xfrm>
                <a:off x="532047" y="2535308"/>
                <a:ext cx="7781701" cy="915793"/>
                <a:chOff x="521908" y="1582606"/>
                <a:chExt cx="7781701" cy="915793"/>
              </a:xfrm>
              <a:grpFill/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1DB9F8A6-A314-F1AA-BD5F-4D819BD75ADF}"/>
                    </a:ext>
                  </a:extLst>
                </p:cNvPr>
                <p:cNvGrpSpPr/>
                <p:nvPr/>
              </p:nvGrpSpPr>
              <p:grpSpPr>
                <a:xfrm>
                  <a:off x="521908" y="1582606"/>
                  <a:ext cx="7781701" cy="915793"/>
                  <a:chOff x="205107" y="2417807"/>
                  <a:chExt cx="7781701" cy="748800"/>
                </a:xfrm>
                <a:grpFill/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6F01B713-DE18-4D0D-C0BE-7EF42FB33C15}"/>
                      </a:ext>
                    </a:extLst>
                  </p:cNvPr>
                  <p:cNvSpPr/>
                  <p:nvPr/>
                </p:nvSpPr>
                <p:spPr>
                  <a:xfrm>
                    <a:off x="205108" y="2417807"/>
                    <a:ext cx="7781700" cy="748800"/>
                  </a:xfrm>
                  <a:prstGeom prst="rect">
                    <a:avLst/>
                  </a:prstGeom>
                  <a:no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Arrow: Pentagon 37">
                    <a:extLst>
                      <a:ext uri="{FF2B5EF4-FFF2-40B4-BE49-F238E27FC236}">
                        <a16:creationId xmlns:a16="http://schemas.microsoft.com/office/drawing/2014/main" id="{558F8989-6171-F403-159A-96BB3CABD289}"/>
                      </a:ext>
                    </a:extLst>
                  </p:cNvPr>
                  <p:cNvSpPr/>
                  <p:nvPr/>
                </p:nvSpPr>
                <p:spPr>
                  <a:xfrm>
                    <a:off x="205107" y="2417807"/>
                    <a:ext cx="6558178" cy="748800"/>
                  </a:xfrm>
                  <a:prstGeom prst="homePlate">
                    <a:avLst/>
                  </a:prstGeom>
                  <a:grpFill/>
                  <a:ln>
                    <a:solidFill>
                      <a:schemeClr val="bg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F376FA3-C877-DA7D-A66A-CE0F90258B58}"/>
                    </a:ext>
                  </a:extLst>
                </p:cNvPr>
                <p:cNvSpPr txBox="1"/>
                <p:nvPr/>
              </p:nvSpPr>
              <p:spPr>
                <a:xfrm>
                  <a:off x="697910" y="2067512"/>
                  <a:ext cx="1219138" cy="413934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Hybrid Force</a:t>
                  </a:r>
                  <a:b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</a:br>
                  <a: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(</a:t>
                  </a:r>
                  <a:r>
                    <a:rPr lang="en-US" sz="7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Time Lost – Visitors)</a:t>
                  </a:r>
                  <a:endParaRPr lang="en-US" sz="1000">
                    <a:solidFill>
                      <a:schemeClr val="bg2">
                        <a:lumMod val="7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DB5F286-97A0-FE59-3F33-E6D6370FE44E}"/>
                    </a:ext>
                  </a:extLst>
                </p:cNvPr>
                <p:cNvSpPr txBox="1"/>
                <p:nvPr/>
              </p:nvSpPr>
              <p:spPr>
                <a:xfrm>
                  <a:off x="3282759" y="1665117"/>
                  <a:ext cx="1183893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1">
                      <a:latin typeface="Montserrat" panose="00000500000000000000" pitchFamily="2" charset="0"/>
                    </a:rPr>
                    <a:t>~78%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F4671C2-A08F-A611-C36F-D40AD0CCDFCB}"/>
                    </a:ext>
                  </a:extLst>
                </p:cNvPr>
                <p:cNvSpPr txBox="1"/>
                <p:nvPr/>
              </p:nvSpPr>
              <p:spPr>
                <a:xfrm>
                  <a:off x="5166630" y="1724689"/>
                  <a:ext cx="1183893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b="1">
                      <a:latin typeface="Montserrat" panose="00000500000000000000" pitchFamily="2" charset="0"/>
                    </a:rPr>
                    <a:t>192.07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E8705D2-8FC7-10B4-4B64-EDC131707CAF}"/>
                    </a:ext>
                  </a:extLst>
                </p:cNvPr>
                <p:cNvSpPr txBox="1"/>
                <p:nvPr/>
              </p:nvSpPr>
              <p:spPr>
                <a:xfrm>
                  <a:off x="7109093" y="1691683"/>
                  <a:ext cx="1183893" cy="5412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>
                      <a:solidFill>
                        <a:schemeClr val="accent6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1.4</a:t>
                  </a:r>
                  <a:r>
                    <a:rPr lang="en-US" sz="1800" b="1">
                      <a:solidFill>
                        <a:schemeClr val="accent6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 </a:t>
                  </a:r>
                  <a:r>
                    <a:rPr lang="en-US" sz="1050" b="1">
                      <a:solidFill>
                        <a:schemeClr val="accent6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Pts</a:t>
                  </a:r>
                  <a:endParaRPr lang="en-US" sz="1800" b="1">
                    <a:solidFill>
                      <a:schemeClr val="accent6">
                        <a:lumMod val="7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pic>
            <p:nvPicPr>
              <p:cNvPr id="40" name="Graphic 39" descr="Social network with solid fill">
                <a:extLst>
                  <a:ext uri="{FF2B5EF4-FFF2-40B4-BE49-F238E27FC236}">
                    <a16:creationId xmlns:a16="http://schemas.microsoft.com/office/drawing/2014/main" id="{430E6B79-AE7A-70CF-4C52-87A617914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79089" y="2562148"/>
                <a:ext cx="500984" cy="500985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B2D441C-4866-6CED-DCBF-4DC4C149D16C}"/>
                </a:ext>
              </a:extLst>
            </p:cNvPr>
            <p:cNvSpPr txBox="1"/>
            <p:nvPr/>
          </p:nvSpPr>
          <p:spPr>
            <a:xfrm>
              <a:off x="4731211" y="2933430"/>
              <a:ext cx="11368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Productive Hrs</a:t>
              </a:r>
              <a:b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Increased</a:t>
              </a:r>
              <a:endParaRPr lang="en-US" sz="11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388F1BC-1A45-EB67-CC4A-810AE6B35DD5}"/>
              </a:ext>
            </a:extLst>
          </p:cNvPr>
          <p:cNvGrpSpPr/>
          <p:nvPr/>
        </p:nvGrpSpPr>
        <p:grpSpPr>
          <a:xfrm>
            <a:off x="395249" y="3152240"/>
            <a:ext cx="7092752" cy="939834"/>
            <a:chOff x="524849" y="3586813"/>
            <a:chExt cx="7092752" cy="939834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04D67E-30C5-C625-62E0-B9D990F92F31}"/>
                </a:ext>
              </a:extLst>
            </p:cNvPr>
            <p:cNvGrpSpPr/>
            <p:nvPr/>
          </p:nvGrpSpPr>
          <p:grpSpPr>
            <a:xfrm>
              <a:off x="524849" y="3586813"/>
              <a:ext cx="7092752" cy="939834"/>
              <a:chOff x="532047" y="3729979"/>
              <a:chExt cx="7781701" cy="915793"/>
            </a:xfrm>
            <a:solidFill>
              <a:srgbClr val="E6F1DF"/>
            </a:solidFill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6686C8E-459E-4B91-84D1-FDA43288E77C}"/>
                  </a:ext>
                </a:extLst>
              </p:cNvPr>
              <p:cNvGrpSpPr/>
              <p:nvPr/>
            </p:nvGrpSpPr>
            <p:grpSpPr>
              <a:xfrm>
                <a:off x="532047" y="3729979"/>
                <a:ext cx="7781701" cy="915793"/>
                <a:chOff x="521908" y="1582606"/>
                <a:chExt cx="7781701" cy="915793"/>
              </a:xfrm>
              <a:grpFill/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50DDA03-C3BF-19B4-0F10-36DBD2827C9C}"/>
                    </a:ext>
                  </a:extLst>
                </p:cNvPr>
                <p:cNvGrpSpPr/>
                <p:nvPr/>
              </p:nvGrpSpPr>
              <p:grpSpPr>
                <a:xfrm>
                  <a:off x="521908" y="1582606"/>
                  <a:ext cx="7781701" cy="915793"/>
                  <a:chOff x="205107" y="2417807"/>
                  <a:chExt cx="7781701" cy="748800"/>
                </a:xfrm>
                <a:grpFill/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81D2119D-428B-5356-888F-218188064886}"/>
                      </a:ext>
                    </a:extLst>
                  </p:cNvPr>
                  <p:cNvSpPr/>
                  <p:nvPr/>
                </p:nvSpPr>
                <p:spPr>
                  <a:xfrm>
                    <a:off x="205108" y="2417807"/>
                    <a:ext cx="7781700" cy="748800"/>
                  </a:xfrm>
                  <a:prstGeom prst="rect">
                    <a:avLst/>
                  </a:prstGeom>
                  <a:no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Arrow: Pentagon 54">
                    <a:extLst>
                      <a:ext uri="{FF2B5EF4-FFF2-40B4-BE49-F238E27FC236}">
                        <a16:creationId xmlns:a16="http://schemas.microsoft.com/office/drawing/2014/main" id="{2FF86DD4-7E27-61F2-2BC2-E95FCEE30B38}"/>
                      </a:ext>
                    </a:extLst>
                  </p:cNvPr>
                  <p:cNvSpPr/>
                  <p:nvPr/>
                </p:nvSpPr>
                <p:spPr>
                  <a:xfrm>
                    <a:off x="205107" y="2417807"/>
                    <a:ext cx="6558178" cy="748800"/>
                  </a:xfrm>
                  <a:prstGeom prst="homePlate">
                    <a:avLst/>
                  </a:prstGeom>
                  <a:grpFill/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A5D64B6-BAFA-751D-F78C-728A80290622}"/>
                    </a:ext>
                  </a:extLst>
                </p:cNvPr>
                <p:cNvSpPr txBox="1"/>
                <p:nvPr/>
              </p:nvSpPr>
              <p:spPr>
                <a:xfrm>
                  <a:off x="678565" y="2067512"/>
                  <a:ext cx="1257829" cy="3898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Home Anchors</a:t>
                  </a:r>
                  <a:b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</a:br>
                  <a:r>
                    <a:rPr lang="en-US" sz="10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(</a:t>
                  </a:r>
                  <a:r>
                    <a:rPr lang="en-US" sz="700">
                      <a:solidFill>
                        <a:schemeClr val="bg2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Time Lost – Noise)</a:t>
                  </a:r>
                  <a:endParaRPr lang="en-US" sz="1000">
                    <a:solidFill>
                      <a:schemeClr val="bg2">
                        <a:lumMod val="7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AC1C6F4-D49C-E383-4AC2-A063A9A0DF53}"/>
                    </a:ext>
                  </a:extLst>
                </p:cNvPr>
                <p:cNvSpPr txBox="1"/>
                <p:nvPr/>
              </p:nvSpPr>
              <p:spPr>
                <a:xfrm>
                  <a:off x="3209049" y="1711808"/>
                  <a:ext cx="1183893" cy="36933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800" b="1">
                      <a:latin typeface="Montserrat" panose="00000500000000000000" pitchFamily="2" charset="0"/>
                    </a:rPr>
                    <a:t>~76%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D8C7FC9-7797-759B-B885-5EAF8369A8DD}"/>
                    </a:ext>
                  </a:extLst>
                </p:cNvPr>
                <p:cNvSpPr txBox="1"/>
                <p:nvPr/>
              </p:nvSpPr>
              <p:spPr>
                <a:xfrm>
                  <a:off x="5162709" y="1745299"/>
                  <a:ext cx="1183893" cy="36933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800" b="1">
                      <a:latin typeface="Montserrat" panose="00000500000000000000" pitchFamily="2" charset="0"/>
                    </a:rPr>
                    <a:t>193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6702628-B465-6591-2197-9D9838682A6B}"/>
                    </a:ext>
                  </a:extLst>
                </p:cNvPr>
                <p:cNvSpPr txBox="1"/>
                <p:nvPr/>
              </p:nvSpPr>
              <p:spPr>
                <a:xfrm>
                  <a:off x="7109093" y="1691683"/>
                  <a:ext cx="1183893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b="1">
                      <a:solidFill>
                        <a:schemeClr val="accent6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1.8</a:t>
                  </a:r>
                  <a:r>
                    <a:rPr lang="en-US" sz="1800" b="1">
                      <a:solidFill>
                        <a:schemeClr val="accent6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 </a:t>
                  </a:r>
                  <a:r>
                    <a:rPr lang="en-US" sz="1050" b="1">
                      <a:solidFill>
                        <a:schemeClr val="accent6">
                          <a:lumMod val="75000"/>
                        </a:schemeClr>
                      </a:solidFill>
                      <a:latin typeface="Montserrat" panose="00000500000000000000" pitchFamily="2" charset="0"/>
                    </a:rPr>
                    <a:t>Pts</a:t>
                  </a:r>
                  <a:endParaRPr lang="en-US" sz="1800" b="1">
                    <a:solidFill>
                      <a:schemeClr val="accent6">
                        <a:lumMod val="75000"/>
                      </a:schemeClr>
                    </a:solidFill>
                    <a:latin typeface="Montserrat" panose="00000500000000000000" pitchFamily="2" charset="0"/>
                  </a:endParaRPr>
                </a:p>
              </p:txBody>
            </p:sp>
          </p:grpSp>
          <p:pic>
            <p:nvPicPr>
              <p:cNvPr id="58" name="Graphic 57" descr="Programmer male with solid fill">
                <a:extLst>
                  <a:ext uri="{FF2B5EF4-FFF2-40B4-BE49-F238E27FC236}">
                    <a16:creationId xmlns:a16="http://schemas.microsoft.com/office/drawing/2014/main" id="{69C58B7D-2434-E292-BF55-1900991153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55328" y="3752971"/>
                <a:ext cx="516228" cy="516228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D59998B-0C4D-D9C7-D210-3F1D36E84A4F}"/>
                </a:ext>
              </a:extLst>
            </p:cNvPr>
            <p:cNvSpPr txBox="1"/>
            <p:nvPr/>
          </p:nvSpPr>
          <p:spPr>
            <a:xfrm>
              <a:off x="4725892" y="4056730"/>
              <a:ext cx="11368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Productive Hrs</a:t>
              </a:r>
              <a:b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</a:br>
              <a:r>
                <a:rPr lang="en-US" sz="1000">
                  <a:solidFill>
                    <a:schemeClr val="bg2">
                      <a:lumMod val="75000"/>
                    </a:schemeClr>
                  </a:solidFill>
                  <a:latin typeface="Montserrat" panose="00000500000000000000" pitchFamily="2" charset="0"/>
                </a:rPr>
                <a:t>Increased</a:t>
              </a:r>
              <a:endParaRPr lang="en-US" sz="11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9929A97-45F5-F2C9-0047-58FA7B44E232}"/>
              </a:ext>
            </a:extLst>
          </p:cNvPr>
          <p:cNvSpPr txBox="1"/>
          <p:nvPr/>
        </p:nvSpPr>
        <p:spPr>
          <a:xfrm>
            <a:off x="6284516" y="2567734"/>
            <a:ext cx="12570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Potential Increase </a:t>
            </a:r>
            <a:b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</a:br>
            <a: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in Satisfaction</a:t>
            </a:r>
            <a:endParaRPr lang="en-US" sz="105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DB32C4F-696A-BB6E-B2B9-BE81A303E310}"/>
              </a:ext>
            </a:extLst>
          </p:cNvPr>
          <p:cNvSpPr txBox="1"/>
          <p:nvPr/>
        </p:nvSpPr>
        <p:spPr>
          <a:xfrm>
            <a:off x="6264929" y="3722742"/>
            <a:ext cx="12570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Potential Increase </a:t>
            </a:r>
            <a:b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</a:br>
            <a:r>
              <a:rPr lang="en-US" sz="9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in Satisfaction</a:t>
            </a:r>
            <a:endParaRPr lang="en-US" sz="105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8" name="Right Brace 67">
            <a:extLst>
              <a:ext uri="{FF2B5EF4-FFF2-40B4-BE49-F238E27FC236}">
                <a16:creationId xmlns:a16="http://schemas.microsoft.com/office/drawing/2014/main" id="{08F63F6C-59F9-7A25-7FC8-47DEE2750A67}"/>
              </a:ext>
            </a:extLst>
          </p:cNvPr>
          <p:cNvSpPr/>
          <p:nvPr/>
        </p:nvSpPr>
        <p:spPr>
          <a:xfrm>
            <a:off x="7568725" y="1320265"/>
            <a:ext cx="451416" cy="2416471"/>
          </a:xfrm>
          <a:prstGeom prst="righ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BA0DCF-FEE0-36F4-DC81-23BC663413C5}"/>
              </a:ext>
            </a:extLst>
          </p:cNvPr>
          <p:cNvSpPr txBox="1"/>
          <p:nvPr/>
        </p:nvSpPr>
        <p:spPr>
          <a:xfrm>
            <a:off x="7910101" y="2100227"/>
            <a:ext cx="10235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Montserrat" panose="00000500000000000000" pitchFamily="2" charset="0"/>
              </a:rPr>
              <a:t>1.6</a:t>
            </a:r>
            <a:r>
              <a:rPr lang="en-US" sz="1600" b="1">
                <a:latin typeface="Montserrat" panose="00000500000000000000" pitchFamily="2" charset="0"/>
              </a:rPr>
              <a:t> </a:t>
            </a:r>
            <a:r>
              <a:rPr lang="en-US" sz="1050" b="1">
                <a:latin typeface="Montserrat" panose="00000500000000000000" pitchFamily="2" charset="0"/>
              </a:rPr>
              <a:t>Pts</a:t>
            </a:r>
            <a:endParaRPr lang="en-US" sz="1600" b="1">
              <a:latin typeface="Montserrat" panose="00000500000000000000" pitchFamily="2" charset="0"/>
            </a:endParaRPr>
          </a:p>
          <a:p>
            <a:pPr algn="ctr"/>
            <a:r>
              <a:rPr lang="en-US" sz="1100">
                <a:latin typeface="Montserrat" panose="00000500000000000000" pitchFamily="2" charset="0"/>
              </a:rPr>
              <a:t>Overall Increase in Potential Satisfaction</a:t>
            </a:r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1F0C6F2E-3E85-4F7E-B044-785BB34326AE}"/>
              </a:ext>
            </a:extLst>
          </p:cNvPr>
          <p:cNvSpPr/>
          <p:nvPr/>
        </p:nvSpPr>
        <p:spPr>
          <a:xfrm rot="5400000">
            <a:off x="5056699" y="3641330"/>
            <a:ext cx="200055" cy="1220945"/>
          </a:xfrm>
          <a:prstGeom prst="righ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D589D5-A12B-9B94-D427-C1619BD33B76}"/>
              </a:ext>
            </a:extLst>
          </p:cNvPr>
          <p:cNvSpPr txBox="1"/>
          <p:nvPr/>
        </p:nvSpPr>
        <p:spPr>
          <a:xfrm>
            <a:off x="3199117" y="4289389"/>
            <a:ext cx="3960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Montserrat" panose="00000500000000000000" pitchFamily="2" charset="0"/>
              </a:rPr>
              <a:t>~418 Hours</a:t>
            </a:r>
          </a:p>
          <a:p>
            <a:pPr algn="ctr"/>
            <a:r>
              <a:rPr lang="en-US" sz="1100">
                <a:latin typeface="Montserrat" panose="00000500000000000000" pitchFamily="2" charset="0"/>
              </a:rPr>
              <a:t>Overall Increase in Potential Productive Hrs Per Week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86BCC6-EEAE-78CA-8BE7-DF903B1930CD}"/>
              </a:ext>
            </a:extLst>
          </p:cNvPr>
          <p:cNvSpPr txBox="1"/>
          <p:nvPr/>
        </p:nvSpPr>
        <p:spPr>
          <a:xfrm>
            <a:off x="2425823" y="2458751"/>
            <a:ext cx="18428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Employees In This </a:t>
            </a:r>
            <a:b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</a:br>
            <a: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Group Facing Issue</a:t>
            </a:r>
            <a:endParaRPr lang="en-US" sz="11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505526-4775-ED93-7379-F68BA4B3A399}"/>
              </a:ext>
            </a:extLst>
          </p:cNvPr>
          <p:cNvSpPr txBox="1"/>
          <p:nvPr/>
        </p:nvSpPr>
        <p:spPr>
          <a:xfrm>
            <a:off x="2384055" y="3609574"/>
            <a:ext cx="18428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Employees In This </a:t>
            </a:r>
            <a:b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</a:br>
            <a:r>
              <a:rPr lang="en-US" sz="1000">
                <a:solidFill>
                  <a:schemeClr val="bg2">
                    <a:lumMod val="75000"/>
                  </a:schemeClr>
                </a:solidFill>
                <a:latin typeface="Montserrat" panose="00000500000000000000" pitchFamily="2" charset="0"/>
              </a:rPr>
              <a:t>Group Facing Issue</a:t>
            </a:r>
            <a:endParaRPr lang="en-US" sz="1100">
              <a:solidFill>
                <a:schemeClr val="bg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584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>
          <a:extLst>
            <a:ext uri="{FF2B5EF4-FFF2-40B4-BE49-F238E27FC236}">
              <a16:creationId xmlns:a16="http://schemas.microsoft.com/office/drawing/2014/main" id="{71E23F1A-A85D-1E54-EBD1-9CAF3586F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58DF76B-BB1C-17D2-C460-A8670101877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32476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58DF76B-BB1C-17D2-C460-A867010187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74BEBE5-5086-2B36-26B0-BE281B8B6D25}"/>
              </a:ext>
            </a:extLst>
          </p:cNvPr>
          <p:cNvGrpSpPr/>
          <p:nvPr/>
        </p:nvGrpSpPr>
        <p:grpSpPr>
          <a:xfrm>
            <a:off x="463571" y="797373"/>
            <a:ext cx="8048873" cy="2591819"/>
            <a:chOff x="21814" y="414336"/>
            <a:chExt cx="8160118" cy="8697503"/>
          </a:xfrm>
        </p:grpSpPr>
        <p:graphicFrame>
          <p:nvGraphicFramePr>
            <p:cNvPr id="16" name="Google Shape;1711;p48">
              <a:extLst>
                <a:ext uri="{FF2B5EF4-FFF2-40B4-BE49-F238E27FC236}">
                  <a16:creationId xmlns:a16="http://schemas.microsoft.com/office/drawing/2014/main" id="{58BF5606-59F7-83C1-A8D0-D7A36E7164B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53543343"/>
                </p:ext>
              </p:extLst>
            </p:nvPr>
          </p:nvGraphicFramePr>
          <p:xfrm>
            <a:off x="1719791" y="812718"/>
            <a:ext cx="5062942" cy="8155988"/>
          </p:xfrm>
          <a:graphic>
            <a:graphicData uri="http://schemas.openxmlformats.org/drawingml/2006/table">
              <a:tbl>
                <a:tblPr>
                  <a:noFill/>
                  <a:tableStyleId>{3C5361E7-DA70-4391-9E19-CDB0772468EE}</a:tableStyleId>
                </a:tblPr>
                <a:tblGrid>
                  <a:gridCol w="247032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2523599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118080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3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Immediate Attention</a:t>
                        </a:r>
                        <a:br>
                          <a:rPr lang="en-US" sz="13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</a:br>
                        <a:endParaRPr lang="en-US" sz="1300" b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endParaRPr>
                      </a:p>
                      <a:p>
                        <a:pPr marL="0" lvl="0" indent="0" algn="ctr" rtl="0">
                          <a:spcBef>
                            <a:spcPts val="100"/>
                          </a:spcBef>
                          <a:spcAft>
                            <a:spcPts val="100"/>
                          </a:spcAft>
                          <a:buNone/>
                        </a:pPr>
                        <a:r>
                          <a:rPr lang="en-US" sz="1100" b="0">
                            <a:solidFill>
                              <a:schemeClr val="dk2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Noise Canceling Headphones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100"/>
                          </a:spcBef>
                          <a:spcAft>
                            <a:spcPts val="10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sz="1100" b="0">
                            <a:solidFill>
                              <a:schemeClr val="dk2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Merit Spotlight Programs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100"/>
                          </a:spcBef>
                          <a:spcAft>
                            <a:spcPts val="10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sz="1100" b="0">
                            <a:solidFill>
                              <a:schemeClr val="dk2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Learning Club Initiative</a:t>
                        </a:r>
                      </a:p>
                    </a:txBody>
                    <a:tcPr marL="91425" marR="91425" marT="91425" marB="91425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9050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300" b="1">
                            <a:solidFill>
                              <a:srgbClr val="00000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Medium Term Initiatives</a:t>
                        </a: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US" sz="13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endParaRP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20"/>
                          </a:spcBef>
                          <a:spcAft>
                            <a:spcPts val="2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sz="1100" b="0">
                            <a:solidFill>
                              <a:schemeClr val="dk2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Workforce Copilot</a:t>
                        </a: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20"/>
                          </a:spcBef>
                          <a:spcAft>
                            <a:spcPts val="2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endParaRPr lang="en-US" sz="13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endParaRP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20"/>
                          </a:spcBef>
                          <a:spcAft>
                            <a:spcPts val="2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sz="1100" b="0">
                            <a:solidFill>
                              <a:schemeClr val="dk2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Cubicles/Focus Rooms</a:t>
                        </a:r>
                      </a:p>
                    </a:txBody>
                    <a:tcPr marL="91425" marR="91425" marT="91425" marB="91425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049406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300" b="1">
                            <a:solidFill>
                              <a:srgbClr val="000000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Major Projects</a:t>
                        </a: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US" sz="1300" b="1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endParaRP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100" b="0">
                            <a:solidFill>
                              <a:schemeClr val="dk2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Strategic Workplace Design</a:t>
                        </a:r>
                      </a:p>
                    </a:txBody>
                    <a:tcPr marL="91425" marR="91425" marT="91425" marB="91425">
                      <a:lnL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300" b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Long Term Strategies</a:t>
                        </a: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US" sz="1300" b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endParaRP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100" b="0">
                            <a:solidFill>
                              <a:schemeClr val="dk2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Periodic Employee Pulse &amp; </a:t>
                        </a:r>
                        <a:br>
                          <a:rPr lang="en-US" sz="1100" b="0">
                            <a:solidFill>
                              <a:schemeClr val="dk2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</a:br>
                        <a:r>
                          <a:rPr lang="en-US" sz="1100" b="0">
                            <a:solidFill>
                              <a:schemeClr val="dk2"/>
                            </a:solidFill>
                            <a:latin typeface="Montserrat"/>
                            <a:ea typeface="Montserrat"/>
                            <a:cs typeface="Montserrat"/>
                            <a:sym typeface="Montserrat"/>
                          </a:rPr>
                          <a:t>Feedback Improvement</a:t>
                        </a: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US" sz="1100" b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endParaRPr>
                      </a:p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US" sz="1100" b="0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endParaRPr>
                      </a:p>
                    </a:txBody>
                    <a:tcPr marL="91425" marR="91425" marT="91425" marB="91425">
                      <a:lnL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bg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9050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05CC04-ED58-D87F-116A-84622CCC0C0F}"/>
                </a:ext>
              </a:extLst>
            </p:cNvPr>
            <p:cNvGrpSpPr/>
            <p:nvPr/>
          </p:nvGrpSpPr>
          <p:grpSpPr>
            <a:xfrm>
              <a:off x="21814" y="414336"/>
              <a:ext cx="8160118" cy="8697503"/>
              <a:chOff x="21814" y="414336"/>
              <a:chExt cx="8160118" cy="8697503"/>
            </a:xfrm>
          </p:grpSpPr>
          <p:sp>
            <p:nvSpPr>
              <p:cNvPr id="10" name="Google Shape;2094;p57">
                <a:extLst>
                  <a:ext uri="{FF2B5EF4-FFF2-40B4-BE49-F238E27FC236}">
                    <a16:creationId xmlns:a16="http://schemas.microsoft.com/office/drawing/2014/main" id="{CEF91F9E-763F-0571-05E6-17DE46DFA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14" y="414336"/>
                <a:ext cx="1409709" cy="41274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r">
                  <a:spcAft>
                    <a:spcPts val="1200"/>
                  </a:spcAft>
                </a:pPr>
                <a:r>
                  <a:rPr lang="en-US" sz="1000" b="1">
                    <a:latin typeface="Montserrat" panose="00000500000000000000" pitchFamily="2" charset="0"/>
                  </a:rPr>
                  <a:t>Estimated Immediate Impact</a:t>
                </a:r>
              </a:p>
            </p:txBody>
          </p:sp>
          <p:sp>
            <p:nvSpPr>
              <p:cNvPr id="12" name="Google Shape;2094;p57">
                <a:extLst>
                  <a:ext uri="{FF2B5EF4-FFF2-40B4-BE49-F238E27FC236}">
                    <a16:creationId xmlns:a16="http://schemas.microsoft.com/office/drawing/2014/main" id="{5D287E9E-CE9F-2CF0-B449-FFB980D5B9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3796" y="8699088"/>
                <a:ext cx="1328136" cy="41275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1000" b="1">
                    <a:latin typeface="Montserrat" panose="00000500000000000000" pitchFamily="2" charset="0"/>
                  </a:rPr>
                  <a:t>Implementation Effort</a:t>
                </a:r>
              </a:p>
            </p:txBody>
          </p:sp>
        </p:grpSp>
      </p:grpSp>
      <p:sp>
        <p:nvSpPr>
          <p:cNvPr id="28" name="Flowchart: Manual Operation 937">
            <a:extLst>
              <a:ext uri="{FF2B5EF4-FFF2-40B4-BE49-F238E27FC236}">
                <a16:creationId xmlns:a16="http://schemas.microsoft.com/office/drawing/2014/main" id="{607B22DA-4D1A-F114-6F64-3C5C05E47054}"/>
              </a:ext>
            </a:extLst>
          </p:cNvPr>
          <p:cNvSpPr/>
          <p:nvPr/>
        </p:nvSpPr>
        <p:spPr>
          <a:xfrm flipH="1">
            <a:off x="1854062" y="821183"/>
            <a:ext cx="220196" cy="257297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5187"/>
              <a:gd name="connsiteY0" fmla="*/ 0 h 10000"/>
              <a:gd name="connsiteX1" fmla="*/ 15187 w 15187"/>
              <a:gd name="connsiteY1" fmla="*/ 0 h 10000"/>
              <a:gd name="connsiteX2" fmla="*/ 13187 w 15187"/>
              <a:gd name="connsiteY2" fmla="*/ 10000 h 10000"/>
              <a:gd name="connsiteX3" fmla="*/ 7187 w 15187"/>
              <a:gd name="connsiteY3" fmla="*/ 10000 h 10000"/>
              <a:gd name="connsiteX4" fmla="*/ 0 w 15187"/>
              <a:gd name="connsiteY4" fmla="*/ 0 h 10000"/>
              <a:gd name="connsiteX0" fmla="*/ 0 w 19621"/>
              <a:gd name="connsiteY0" fmla="*/ 0 h 10000"/>
              <a:gd name="connsiteX1" fmla="*/ 19621 w 19621"/>
              <a:gd name="connsiteY1" fmla="*/ 0 h 10000"/>
              <a:gd name="connsiteX2" fmla="*/ 13187 w 19621"/>
              <a:gd name="connsiteY2" fmla="*/ 10000 h 10000"/>
              <a:gd name="connsiteX3" fmla="*/ 7187 w 19621"/>
              <a:gd name="connsiteY3" fmla="*/ 10000 h 10000"/>
              <a:gd name="connsiteX4" fmla="*/ 0 w 19621"/>
              <a:gd name="connsiteY4" fmla="*/ 0 h 10000"/>
              <a:gd name="connsiteX0" fmla="*/ 0 w 24424"/>
              <a:gd name="connsiteY0" fmla="*/ 0 h 10000"/>
              <a:gd name="connsiteX1" fmla="*/ 24424 w 24424"/>
              <a:gd name="connsiteY1" fmla="*/ 0 h 10000"/>
              <a:gd name="connsiteX2" fmla="*/ 13187 w 24424"/>
              <a:gd name="connsiteY2" fmla="*/ 10000 h 10000"/>
              <a:gd name="connsiteX3" fmla="*/ 7187 w 24424"/>
              <a:gd name="connsiteY3" fmla="*/ 10000 h 10000"/>
              <a:gd name="connsiteX4" fmla="*/ 0 w 24424"/>
              <a:gd name="connsiteY4" fmla="*/ 0 h 10000"/>
              <a:gd name="connsiteX0" fmla="*/ 0 w 27544"/>
              <a:gd name="connsiteY0" fmla="*/ 0 h 10000"/>
              <a:gd name="connsiteX1" fmla="*/ 27544 w 27544"/>
              <a:gd name="connsiteY1" fmla="*/ 4 h 10000"/>
              <a:gd name="connsiteX2" fmla="*/ 13187 w 27544"/>
              <a:gd name="connsiteY2" fmla="*/ 10000 h 10000"/>
              <a:gd name="connsiteX3" fmla="*/ 7187 w 27544"/>
              <a:gd name="connsiteY3" fmla="*/ 10000 h 10000"/>
              <a:gd name="connsiteX4" fmla="*/ 0 w 27544"/>
              <a:gd name="connsiteY4" fmla="*/ 0 h 10000"/>
              <a:gd name="connsiteX0" fmla="*/ 0 w 31109"/>
              <a:gd name="connsiteY0" fmla="*/ 0 h 10000"/>
              <a:gd name="connsiteX1" fmla="*/ 31109 w 31109"/>
              <a:gd name="connsiteY1" fmla="*/ 4 h 10000"/>
              <a:gd name="connsiteX2" fmla="*/ 16752 w 31109"/>
              <a:gd name="connsiteY2" fmla="*/ 10000 h 10000"/>
              <a:gd name="connsiteX3" fmla="*/ 10752 w 31109"/>
              <a:gd name="connsiteY3" fmla="*/ 10000 h 10000"/>
              <a:gd name="connsiteX4" fmla="*/ 0 w 31109"/>
              <a:gd name="connsiteY4" fmla="*/ 0 h 10000"/>
              <a:gd name="connsiteX0" fmla="*/ 0 w 41210"/>
              <a:gd name="connsiteY0" fmla="*/ 0 h 10000"/>
              <a:gd name="connsiteX1" fmla="*/ 41210 w 41210"/>
              <a:gd name="connsiteY1" fmla="*/ 4 h 10000"/>
              <a:gd name="connsiteX2" fmla="*/ 16752 w 41210"/>
              <a:gd name="connsiteY2" fmla="*/ 10000 h 10000"/>
              <a:gd name="connsiteX3" fmla="*/ 10752 w 41210"/>
              <a:gd name="connsiteY3" fmla="*/ 10000 h 10000"/>
              <a:gd name="connsiteX4" fmla="*/ 0 w 4121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10" h="10000">
                <a:moveTo>
                  <a:pt x="0" y="0"/>
                </a:moveTo>
                <a:lnTo>
                  <a:pt x="41210" y="4"/>
                </a:lnTo>
                <a:lnTo>
                  <a:pt x="16752" y="10000"/>
                </a:lnTo>
                <a:lnTo>
                  <a:pt x="10752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8B1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Manual Operation 937">
            <a:extLst>
              <a:ext uri="{FF2B5EF4-FFF2-40B4-BE49-F238E27FC236}">
                <a16:creationId xmlns:a16="http://schemas.microsoft.com/office/drawing/2014/main" id="{54921DFF-C5A9-5922-B5F9-B9C4390D2A68}"/>
              </a:ext>
            </a:extLst>
          </p:cNvPr>
          <p:cNvSpPr/>
          <p:nvPr/>
        </p:nvSpPr>
        <p:spPr>
          <a:xfrm rot="5400000">
            <a:off x="4548473" y="868880"/>
            <a:ext cx="140651" cy="519120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5187"/>
              <a:gd name="connsiteY0" fmla="*/ 0 h 10000"/>
              <a:gd name="connsiteX1" fmla="*/ 15187 w 15187"/>
              <a:gd name="connsiteY1" fmla="*/ 0 h 10000"/>
              <a:gd name="connsiteX2" fmla="*/ 13187 w 15187"/>
              <a:gd name="connsiteY2" fmla="*/ 10000 h 10000"/>
              <a:gd name="connsiteX3" fmla="*/ 7187 w 15187"/>
              <a:gd name="connsiteY3" fmla="*/ 10000 h 10000"/>
              <a:gd name="connsiteX4" fmla="*/ 0 w 15187"/>
              <a:gd name="connsiteY4" fmla="*/ 0 h 10000"/>
              <a:gd name="connsiteX0" fmla="*/ 0 w 19621"/>
              <a:gd name="connsiteY0" fmla="*/ 0 h 10000"/>
              <a:gd name="connsiteX1" fmla="*/ 19621 w 19621"/>
              <a:gd name="connsiteY1" fmla="*/ 0 h 10000"/>
              <a:gd name="connsiteX2" fmla="*/ 13187 w 19621"/>
              <a:gd name="connsiteY2" fmla="*/ 10000 h 10000"/>
              <a:gd name="connsiteX3" fmla="*/ 7187 w 19621"/>
              <a:gd name="connsiteY3" fmla="*/ 10000 h 10000"/>
              <a:gd name="connsiteX4" fmla="*/ 0 w 19621"/>
              <a:gd name="connsiteY4" fmla="*/ 0 h 10000"/>
              <a:gd name="connsiteX0" fmla="*/ 0 w 24424"/>
              <a:gd name="connsiteY0" fmla="*/ 0 h 10000"/>
              <a:gd name="connsiteX1" fmla="*/ 24424 w 24424"/>
              <a:gd name="connsiteY1" fmla="*/ 0 h 10000"/>
              <a:gd name="connsiteX2" fmla="*/ 13187 w 24424"/>
              <a:gd name="connsiteY2" fmla="*/ 10000 h 10000"/>
              <a:gd name="connsiteX3" fmla="*/ 7187 w 24424"/>
              <a:gd name="connsiteY3" fmla="*/ 10000 h 10000"/>
              <a:gd name="connsiteX4" fmla="*/ 0 w 24424"/>
              <a:gd name="connsiteY4" fmla="*/ 0 h 10000"/>
              <a:gd name="connsiteX0" fmla="*/ 0 w 27544"/>
              <a:gd name="connsiteY0" fmla="*/ 0 h 10000"/>
              <a:gd name="connsiteX1" fmla="*/ 27544 w 27544"/>
              <a:gd name="connsiteY1" fmla="*/ 4 h 10000"/>
              <a:gd name="connsiteX2" fmla="*/ 13187 w 27544"/>
              <a:gd name="connsiteY2" fmla="*/ 10000 h 10000"/>
              <a:gd name="connsiteX3" fmla="*/ 7187 w 27544"/>
              <a:gd name="connsiteY3" fmla="*/ 10000 h 10000"/>
              <a:gd name="connsiteX4" fmla="*/ 0 w 27544"/>
              <a:gd name="connsiteY4" fmla="*/ 0 h 10000"/>
              <a:gd name="connsiteX0" fmla="*/ 0 w 31109"/>
              <a:gd name="connsiteY0" fmla="*/ 0 h 10000"/>
              <a:gd name="connsiteX1" fmla="*/ 31109 w 31109"/>
              <a:gd name="connsiteY1" fmla="*/ 4 h 10000"/>
              <a:gd name="connsiteX2" fmla="*/ 16752 w 31109"/>
              <a:gd name="connsiteY2" fmla="*/ 10000 h 10000"/>
              <a:gd name="connsiteX3" fmla="*/ 10752 w 31109"/>
              <a:gd name="connsiteY3" fmla="*/ 10000 h 10000"/>
              <a:gd name="connsiteX4" fmla="*/ 0 w 31109"/>
              <a:gd name="connsiteY4" fmla="*/ 0 h 10000"/>
              <a:gd name="connsiteX0" fmla="*/ 0 w 41210"/>
              <a:gd name="connsiteY0" fmla="*/ 0 h 10000"/>
              <a:gd name="connsiteX1" fmla="*/ 41210 w 41210"/>
              <a:gd name="connsiteY1" fmla="*/ 4 h 10000"/>
              <a:gd name="connsiteX2" fmla="*/ 16752 w 41210"/>
              <a:gd name="connsiteY2" fmla="*/ 10000 h 10000"/>
              <a:gd name="connsiteX3" fmla="*/ 10752 w 41210"/>
              <a:gd name="connsiteY3" fmla="*/ 10000 h 10000"/>
              <a:gd name="connsiteX4" fmla="*/ 0 w 4121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10" h="10000">
                <a:moveTo>
                  <a:pt x="0" y="0"/>
                </a:moveTo>
                <a:lnTo>
                  <a:pt x="41210" y="4"/>
                </a:lnTo>
                <a:lnTo>
                  <a:pt x="16752" y="10000"/>
                </a:lnTo>
                <a:lnTo>
                  <a:pt x="10752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48B1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16C5-6BD8-773C-CB70-F47503104AC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15DB0D-3C24-4EB5-9480-94861E99766C}"/>
              </a:ext>
            </a:extLst>
          </p:cNvPr>
          <p:cNvGrpSpPr/>
          <p:nvPr/>
        </p:nvGrpSpPr>
        <p:grpSpPr>
          <a:xfrm>
            <a:off x="648484" y="4053508"/>
            <a:ext cx="7882415" cy="537617"/>
            <a:chOff x="648484" y="4078185"/>
            <a:chExt cx="8010435" cy="585032"/>
          </a:xfrm>
        </p:grpSpPr>
        <p:sp>
          <p:nvSpPr>
            <p:cNvPr id="39" name="Google Shape;867;p43">
              <a:extLst>
                <a:ext uri="{FF2B5EF4-FFF2-40B4-BE49-F238E27FC236}">
                  <a16:creationId xmlns:a16="http://schemas.microsoft.com/office/drawing/2014/main" id="{95B323BE-F885-808A-7C90-DAF3667BF118}"/>
                </a:ext>
              </a:extLst>
            </p:cNvPr>
            <p:cNvSpPr/>
            <p:nvPr/>
          </p:nvSpPr>
          <p:spPr>
            <a:xfrm>
              <a:off x="2601014" y="4106876"/>
              <a:ext cx="2152845" cy="556341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EA6EA7D-F391-F489-12F2-D6BDA65B0AA7}"/>
                </a:ext>
              </a:extLst>
            </p:cNvPr>
            <p:cNvGrpSpPr/>
            <p:nvPr/>
          </p:nvGrpSpPr>
          <p:grpSpPr>
            <a:xfrm>
              <a:off x="648484" y="4078185"/>
              <a:ext cx="8010435" cy="585032"/>
              <a:chOff x="648484" y="4078185"/>
              <a:chExt cx="8010435" cy="585032"/>
            </a:xfrm>
          </p:grpSpPr>
          <p:sp>
            <p:nvSpPr>
              <p:cNvPr id="40" name="Google Shape;870;p43">
                <a:extLst>
                  <a:ext uri="{FF2B5EF4-FFF2-40B4-BE49-F238E27FC236}">
                    <a16:creationId xmlns:a16="http://schemas.microsoft.com/office/drawing/2014/main" id="{247C7412-3448-4B10-D5D8-67A311F52905}"/>
                  </a:ext>
                </a:extLst>
              </p:cNvPr>
              <p:cNvSpPr/>
              <p:nvPr/>
            </p:nvSpPr>
            <p:spPr>
              <a:xfrm>
                <a:off x="6506074" y="4106876"/>
                <a:ext cx="2152845" cy="556341"/>
              </a:xfrm>
              <a:prstGeom prst="chevron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73;p43">
                <a:extLst>
                  <a:ext uri="{FF2B5EF4-FFF2-40B4-BE49-F238E27FC236}">
                    <a16:creationId xmlns:a16="http://schemas.microsoft.com/office/drawing/2014/main" id="{BB5273B1-40AA-85ED-FB8B-EF6CFD942268}"/>
                  </a:ext>
                </a:extLst>
              </p:cNvPr>
              <p:cNvSpPr/>
              <p:nvPr/>
            </p:nvSpPr>
            <p:spPr>
              <a:xfrm>
                <a:off x="648484" y="4106876"/>
                <a:ext cx="2152845" cy="556341"/>
              </a:xfrm>
              <a:prstGeom prst="homePlat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76;p43">
                <a:extLst>
                  <a:ext uri="{FF2B5EF4-FFF2-40B4-BE49-F238E27FC236}">
                    <a16:creationId xmlns:a16="http://schemas.microsoft.com/office/drawing/2014/main" id="{2D4383E6-3162-2AEE-A1A9-06E625AF8684}"/>
                  </a:ext>
                </a:extLst>
              </p:cNvPr>
              <p:cNvSpPr/>
              <p:nvPr/>
            </p:nvSpPr>
            <p:spPr>
              <a:xfrm>
                <a:off x="4553544" y="4106876"/>
                <a:ext cx="2152845" cy="556341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82;p43">
                <a:extLst>
                  <a:ext uri="{FF2B5EF4-FFF2-40B4-BE49-F238E27FC236}">
                    <a16:creationId xmlns:a16="http://schemas.microsoft.com/office/drawing/2014/main" id="{FE183E43-AAAC-7F11-3A56-DEB64D641F9E}"/>
                  </a:ext>
                </a:extLst>
              </p:cNvPr>
              <p:cNvSpPr txBox="1"/>
              <p:nvPr/>
            </p:nvSpPr>
            <p:spPr>
              <a:xfrm>
                <a:off x="817116" y="4078185"/>
                <a:ext cx="1815580" cy="305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lt1"/>
                    </a:solidFill>
                    <a:latin typeface="Alata"/>
                    <a:ea typeface="Alata"/>
                    <a:cs typeface="Alata"/>
                    <a:sym typeface="Alata"/>
                  </a:rPr>
                  <a:t>Phase 1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Alata"/>
                    <a:ea typeface="Alata"/>
                    <a:cs typeface="Alata"/>
                    <a:sym typeface="Alata"/>
                  </a:rPr>
                  <a:t>Immediate Attention</a:t>
                </a:r>
                <a:endParaRPr>
                  <a:solidFill>
                    <a:schemeClr val="lt1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44" name="Google Shape;883;p43">
                <a:extLst>
                  <a:ext uri="{FF2B5EF4-FFF2-40B4-BE49-F238E27FC236}">
                    <a16:creationId xmlns:a16="http://schemas.microsoft.com/office/drawing/2014/main" id="{5D52FB48-C591-14D6-803D-E4DE6749E5F5}"/>
                  </a:ext>
                </a:extLst>
              </p:cNvPr>
              <p:cNvSpPr txBox="1"/>
              <p:nvPr/>
            </p:nvSpPr>
            <p:spPr>
              <a:xfrm>
                <a:off x="2819780" y="4106876"/>
                <a:ext cx="1815580" cy="305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lt1"/>
                    </a:solidFill>
                    <a:latin typeface="Alata"/>
                    <a:ea typeface="Alata"/>
                    <a:cs typeface="Alata"/>
                    <a:sym typeface="Alata"/>
                  </a:rPr>
                  <a:t>Phase 2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lt1"/>
                    </a:solidFill>
                    <a:latin typeface="Alata"/>
                    <a:ea typeface="Alata"/>
                    <a:cs typeface="Alata"/>
                    <a:sym typeface="Alata"/>
                  </a:rPr>
                  <a:t>Medium Term Initiatives</a:t>
                </a:r>
                <a:endParaRPr lang="en-US">
                  <a:solidFill>
                    <a:schemeClr val="lt1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45" name="Google Shape;884;p43">
                <a:extLst>
                  <a:ext uri="{FF2B5EF4-FFF2-40B4-BE49-F238E27FC236}">
                    <a16:creationId xmlns:a16="http://schemas.microsoft.com/office/drawing/2014/main" id="{B5CE9FD3-22BA-68BD-9DC1-7C9AA1D3045F}"/>
                  </a:ext>
                </a:extLst>
              </p:cNvPr>
              <p:cNvSpPr txBox="1"/>
              <p:nvPr/>
            </p:nvSpPr>
            <p:spPr>
              <a:xfrm>
                <a:off x="4729104" y="4106875"/>
                <a:ext cx="1815580" cy="305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chemeClr val="lt1"/>
                    </a:solidFill>
                    <a:latin typeface="Alata"/>
                    <a:ea typeface="Alata"/>
                    <a:cs typeface="Alata"/>
                    <a:sym typeface="Alata"/>
                  </a:rPr>
                  <a:t>Phase 3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lt1"/>
                    </a:solidFill>
                    <a:latin typeface="Alata"/>
                    <a:ea typeface="Alata"/>
                    <a:cs typeface="Alata"/>
                    <a:sym typeface="Alata"/>
                  </a:rPr>
                  <a:t>Major Projects</a:t>
                </a:r>
                <a:endParaRPr sz="1200">
                  <a:solidFill>
                    <a:schemeClr val="lt1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46" name="Google Shape;885;p43">
                <a:extLst>
                  <a:ext uri="{FF2B5EF4-FFF2-40B4-BE49-F238E27FC236}">
                    <a16:creationId xmlns:a16="http://schemas.microsoft.com/office/drawing/2014/main" id="{4017D3C3-0BD7-878B-55A9-D520A0AB4090}"/>
                  </a:ext>
                </a:extLst>
              </p:cNvPr>
              <p:cNvSpPr txBox="1"/>
              <p:nvPr/>
            </p:nvSpPr>
            <p:spPr>
              <a:xfrm>
                <a:off x="6731768" y="4116801"/>
                <a:ext cx="1815580" cy="305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Alata"/>
                    <a:ea typeface="Alata"/>
                    <a:cs typeface="Alata"/>
                    <a:sym typeface="Alata"/>
                  </a:rPr>
                  <a:t>Phase 4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FFFFFF"/>
                    </a:solidFill>
                    <a:latin typeface="Alata"/>
                    <a:ea typeface="Alata"/>
                    <a:cs typeface="Alata"/>
                    <a:sym typeface="Alata"/>
                  </a:rPr>
                  <a:t>Long Term Strategies</a:t>
                </a:r>
                <a:endParaRPr lang="en-US">
                  <a:solidFill>
                    <a:srgbClr val="FFFFFF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</p:grpSp>
      </p:grpSp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9CEE3361-0774-FA5B-FA8B-A05245156C71}"/>
              </a:ext>
            </a:extLst>
          </p:cNvPr>
          <p:cNvSpPr txBox="1">
            <a:spLocks/>
          </p:cNvSpPr>
          <p:nvPr/>
        </p:nvSpPr>
        <p:spPr>
          <a:xfrm>
            <a:off x="302400" y="32931"/>
            <a:ext cx="8268656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</a:rPr>
              <a:t>Estimated Immediate Impact vs Implementation Effort can be used to prioritize proposed solutions </a:t>
            </a:r>
            <a:endParaRPr kumimoji="0" lang="en-US" sz="1800" i="0" u="none" strike="noStrike" kern="0" cap="none" spc="0" normalizeH="0" baseline="0" noProof="0">
              <a:ln>
                <a:noFill/>
              </a:ln>
              <a:solidFill>
                <a:srgbClr val="032A06"/>
              </a:solidFill>
              <a:effectLst/>
              <a:uLnTx/>
              <a:uFillTx/>
              <a:latin typeface="Alata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303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4517F-23FD-3462-29A9-D6E367C36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F8CC5C3C-518A-8E58-97D4-890541B3619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04370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CC5C3C-518A-8E58-97D4-890541B361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A6F9734-8EF8-53CC-79CC-89301CEA99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6311" y="295352"/>
            <a:ext cx="7715250" cy="947775"/>
          </a:xfrm>
        </p:spPr>
        <p:txBody>
          <a:bodyPr vert="horz"/>
          <a:lstStyle/>
          <a:p>
            <a:r>
              <a:rPr lang="en-US" sz="5400" dirty="0"/>
              <a:t>Thank You! Questions?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0B960D-0876-3B38-8D3A-6A211555D990}"/>
              </a:ext>
            </a:extLst>
          </p:cNvPr>
          <p:cNvCxnSpPr>
            <a:cxnSpLocks/>
          </p:cNvCxnSpPr>
          <p:nvPr/>
        </p:nvCxnSpPr>
        <p:spPr>
          <a:xfrm>
            <a:off x="758311" y="1243127"/>
            <a:ext cx="7675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DE09F4-308A-28FF-0D8A-8B8D859E0253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7290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CE92B82-86F3-9DAE-CCB0-A8B46E3F36B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0358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CE92B82-86F3-9DAE-CCB0-A8B46E3F3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2E3E6EA-111F-56AA-553A-86DC364360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2400" y="873127"/>
            <a:ext cx="7715250" cy="947775"/>
          </a:xfrm>
        </p:spPr>
        <p:txBody>
          <a:bodyPr vert="horz"/>
          <a:lstStyle/>
          <a:p>
            <a:r>
              <a:rPr lang="en-US" sz="5400"/>
              <a:t>APPENDIX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20BBE8-E596-B9A7-45B8-8DA2E0F1DD2F}"/>
              </a:ext>
            </a:extLst>
          </p:cNvPr>
          <p:cNvCxnSpPr>
            <a:cxnSpLocks/>
          </p:cNvCxnSpPr>
          <p:nvPr/>
        </p:nvCxnSpPr>
        <p:spPr>
          <a:xfrm>
            <a:off x="734400" y="1820902"/>
            <a:ext cx="7675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51A1A5-2B80-40F1-D3D8-D4F77F2ED0A3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1975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8708-FB4B-292C-9891-CD791A44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0288B286-BD48-1B20-0E28-8A942F098894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840894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Cluster - Detailed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7760D-97A5-44B8-0CF3-72CF1BF33A9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7F017-D86B-1614-1D6C-29F887DD9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787" y="896200"/>
            <a:ext cx="7012800" cy="3076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2DB70-901C-312C-E78D-2340A527F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58" y="3243064"/>
            <a:ext cx="2577972" cy="16169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2948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35E07-03BC-6ECC-D62F-DC3828E4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71206D30-DA9E-9B35-B36E-4D3DDB5A5842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840894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Important Variables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3BA9C-63F2-0482-23D1-834B8E3923A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DA557-5E22-E599-7562-A3E0CE260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58" y="856799"/>
            <a:ext cx="3211099" cy="367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4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AD821E07-0C78-9EAC-03E8-B886F21594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90686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D821E07-0C78-9EAC-03E8-B886F21594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00269-70E4-6E46-EBC3-067276CD093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07" name="Google Shape;407;p34"/>
          <p:cNvSpPr txBox="1">
            <a:spLocks noGrp="1"/>
          </p:cNvSpPr>
          <p:nvPr>
            <p:ph type="title" idx="4294967295"/>
          </p:nvPr>
        </p:nvSpPr>
        <p:spPr>
          <a:xfrm>
            <a:off x="723845" y="115743"/>
            <a:ext cx="7612568" cy="4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>
                    <a:lumMod val="10000"/>
                  </a:schemeClr>
                </a:solidFill>
              </a:rPr>
              <a:t>Executive Summary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6CAA7BF-D41C-EE43-F04E-0ED5D57A1F32}"/>
              </a:ext>
            </a:extLst>
          </p:cNvPr>
          <p:cNvGrpSpPr/>
          <p:nvPr/>
        </p:nvGrpSpPr>
        <p:grpSpPr>
          <a:xfrm>
            <a:off x="671610" y="3423509"/>
            <a:ext cx="7676748" cy="1350091"/>
            <a:chOff x="242206" y="830177"/>
            <a:chExt cx="7676748" cy="1840146"/>
          </a:xfrm>
          <a:solidFill>
            <a:schemeClr val="accent4">
              <a:lumMod val="20000"/>
              <a:lumOff val="80000"/>
            </a:schemeClr>
          </a:solidFill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23BA198-C356-CA0F-8BF2-E753522DA669}"/>
                </a:ext>
              </a:extLst>
            </p:cNvPr>
            <p:cNvGrpSpPr/>
            <p:nvPr/>
          </p:nvGrpSpPr>
          <p:grpSpPr>
            <a:xfrm>
              <a:off x="306387" y="884656"/>
              <a:ext cx="7612567" cy="1785667"/>
              <a:chOff x="306387" y="884656"/>
              <a:chExt cx="7612567" cy="1785667"/>
            </a:xfrm>
            <a:grpFill/>
          </p:grpSpPr>
          <p:sp>
            <p:nvSpPr>
              <p:cNvPr id="47" name="Rectangle 37">
                <a:extLst>
                  <a:ext uri="{FF2B5EF4-FFF2-40B4-BE49-F238E27FC236}">
                    <a16:creationId xmlns:a16="http://schemas.microsoft.com/office/drawing/2014/main" id="{86498A5D-9013-3335-FCBC-BE1B2686ED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06387" y="884656"/>
                <a:ext cx="7612567" cy="1785666"/>
              </a:xfrm>
              <a:prstGeom prst="rect">
                <a:avLst/>
              </a:prstGeom>
              <a:grpFill/>
              <a:ln w="12700">
                <a:solidFill>
                  <a:schemeClr val="tx1">
                    <a:lumMod val="75000"/>
                  </a:schemeClr>
                </a:solidFill>
              </a:ln>
            </p:spPr>
            <p:txBody>
              <a:bodyPr vert="horz" wrap="square" lIns="60008" tIns="30004" rIns="60008" bIns="30004" numCol="1" anchor="t" anchorCtr="0" compatLnSpc="1">
                <a:prstTxWarp prst="textNoShape">
                  <a:avLst/>
                </a:prstTxWarp>
              </a:bodyPr>
              <a:lstStyle/>
              <a:p>
                <a:pPr defTabSz="1200241"/>
                <a:endParaRPr lang="en-US" sz="2363">
                  <a:solidFill>
                    <a:prstClr val="black"/>
                  </a:solidFill>
                  <a:latin typeface="Lato" panose="020F0502020204030203" pitchFamily="34" charset="0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1C158D5-6440-7E9B-D847-9307BA3E76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5504" y="884657"/>
                <a:ext cx="0" cy="1785666"/>
              </a:xfrm>
              <a:prstGeom prst="line">
                <a:avLst/>
              </a:prstGeom>
              <a:grpFill/>
              <a:ln w="1270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DAA71A-304D-69D7-70A0-426DD0423008}"/>
                </a:ext>
              </a:extLst>
            </p:cNvPr>
            <p:cNvSpPr txBox="1"/>
            <p:nvPr/>
          </p:nvSpPr>
          <p:spPr>
            <a:xfrm>
              <a:off x="1778572" y="830177"/>
              <a:ext cx="6138956" cy="18171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Montserrat" panose="00000500000000000000" pitchFamily="2" charset="0"/>
                </a:rPr>
                <a:t>Introduce a </a:t>
              </a:r>
              <a:r>
                <a:rPr lang="en-US" sz="1100" b="1" dirty="0">
                  <a:latin typeface="Montserrat" panose="00000500000000000000" pitchFamily="2" charset="0"/>
                </a:rPr>
                <a:t>Gen AI Workforce Copilot </a:t>
              </a:r>
              <a:r>
                <a:rPr lang="en-US" sz="1100" dirty="0">
                  <a:latin typeface="Montserrat" panose="00000500000000000000" pitchFamily="2" charset="0"/>
                </a:rPr>
                <a:t>- empower employees with an assistant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b="1" dirty="0">
                  <a:latin typeface="Montserrat" panose="00000500000000000000" pitchFamily="2" charset="0"/>
                </a:rPr>
                <a:t>Workplace design modifications </a:t>
              </a:r>
              <a:r>
                <a:rPr lang="en-US" sz="1100" dirty="0">
                  <a:latin typeface="Montserrat" panose="00000500000000000000" pitchFamily="2" charset="0"/>
                </a:rPr>
                <a:t>to boost collaboration &amp; focus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Montserrat" panose="00000500000000000000" pitchFamily="2" charset="0"/>
                </a:rPr>
                <a:t>Fine-tune events to employee interests. </a:t>
              </a:r>
              <a:r>
                <a:rPr lang="en-US" sz="1100" b="1" dirty="0">
                  <a:latin typeface="Montserrat" panose="00000500000000000000" pitchFamily="2" charset="0"/>
                </a:rPr>
                <a:t>Recognizing merit </a:t>
              </a:r>
              <a:r>
                <a:rPr lang="en-US" sz="1100" dirty="0">
                  <a:latin typeface="Montserrat" panose="00000500000000000000" pitchFamily="2" charset="0"/>
                </a:rPr>
                <a:t>is key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Montserrat" panose="00000500000000000000" pitchFamily="2" charset="0"/>
                </a:rPr>
                <a:t>Estimated </a:t>
              </a:r>
              <a:r>
                <a:rPr lang="en-US" sz="1100" b="1" dirty="0">
                  <a:latin typeface="Montserrat" panose="00000500000000000000" pitchFamily="2" charset="0"/>
                </a:rPr>
                <a:t>418 hours increase</a:t>
              </a:r>
              <a:r>
                <a:rPr lang="en-US" sz="1100" dirty="0">
                  <a:latin typeface="Montserrat" panose="00000500000000000000" pitchFamily="2" charset="0"/>
                </a:rPr>
                <a:t> in </a:t>
              </a:r>
              <a:r>
                <a:rPr lang="en-US" sz="1100" b="1" dirty="0">
                  <a:latin typeface="Montserrat" panose="00000500000000000000" pitchFamily="2" charset="0"/>
                </a:rPr>
                <a:t>productive hours</a:t>
              </a:r>
              <a:r>
                <a:rPr lang="en-US" sz="1100" dirty="0">
                  <a:latin typeface="Montserrat" panose="00000500000000000000" pitchFamily="2" charset="0"/>
                </a:rPr>
                <a:t> per week.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Montserrat" panose="00000500000000000000" pitchFamily="2" charset="0"/>
                </a:rPr>
                <a:t>Estimated </a:t>
              </a:r>
              <a:r>
                <a:rPr lang="en-US" sz="1100" b="1" dirty="0">
                  <a:latin typeface="Montserrat" panose="00000500000000000000" pitchFamily="2" charset="0"/>
                </a:rPr>
                <a:t>Satisfaction Index improvement </a:t>
              </a:r>
              <a:r>
                <a:rPr lang="en-US" sz="1100" dirty="0">
                  <a:latin typeface="Montserrat" panose="00000500000000000000" pitchFamily="2" charset="0"/>
                </a:rPr>
                <a:t>by almost </a:t>
              </a:r>
              <a:r>
                <a:rPr lang="en-US" sz="1100" b="1" dirty="0">
                  <a:latin typeface="Montserrat" panose="00000500000000000000" pitchFamily="2" charset="0"/>
                </a:rPr>
                <a:t>1.6 points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63A64D0-B07C-CD02-6CDA-FB5E08CB0B51}"/>
                </a:ext>
              </a:extLst>
            </p:cNvPr>
            <p:cNvSpPr txBox="1"/>
            <p:nvPr/>
          </p:nvSpPr>
          <p:spPr>
            <a:xfrm>
              <a:off x="242206" y="1901796"/>
              <a:ext cx="1587643" cy="2616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latin typeface="Montserrat" panose="00000500000000000000" pitchFamily="2" charset="0"/>
                </a:rPr>
                <a:t>Recommendations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92DC02-5138-5406-814F-6CC5B3F1CBFD}"/>
              </a:ext>
            </a:extLst>
          </p:cNvPr>
          <p:cNvGrpSpPr/>
          <p:nvPr/>
        </p:nvGrpSpPr>
        <p:grpSpPr>
          <a:xfrm>
            <a:off x="735794" y="937647"/>
            <a:ext cx="7612567" cy="1045164"/>
            <a:chOff x="312231" y="1833182"/>
            <a:chExt cx="7612567" cy="88648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97C5CC4-5623-0991-A1A2-09107AE78CAD}"/>
                </a:ext>
              </a:extLst>
            </p:cNvPr>
            <p:cNvGrpSpPr/>
            <p:nvPr/>
          </p:nvGrpSpPr>
          <p:grpSpPr>
            <a:xfrm>
              <a:off x="312231" y="1833182"/>
              <a:ext cx="7612567" cy="886481"/>
              <a:chOff x="312231" y="1025443"/>
              <a:chExt cx="7612567" cy="886481"/>
            </a:xfrm>
            <a:solidFill>
              <a:schemeClr val="accent4">
                <a:lumMod val="20000"/>
                <a:lumOff val="80000"/>
              </a:schemeClr>
            </a:solidFill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9E44EAF-88BC-6A26-F841-DCE75B7A19B6}"/>
                  </a:ext>
                </a:extLst>
              </p:cNvPr>
              <p:cNvGrpSpPr/>
              <p:nvPr/>
            </p:nvGrpSpPr>
            <p:grpSpPr>
              <a:xfrm>
                <a:off x="312231" y="1034745"/>
                <a:ext cx="7612567" cy="877179"/>
                <a:chOff x="312231" y="1034745"/>
                <a:chExt cx="7612567" cy="877179"/>
              </a:xfrm>
              <a:grpFill/>
            </p:grpSpPr>
            <p:sp>
              <p:nvSpPr>
                <p:cNvPr id="33" name="Rectangle 37">
                  <a:extLst>
                    <a:ext uri="{FF2B5EF4-FFF2-40B4-BE49-F238E27FC236}">
                      <a16:creationId xmlns:a16="http://schemas.microsoft.com/office/drawing/2014/main" id="{F5A08578-670F-D68C-67AF-28F1E856DD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312231" y="1034745"/>
                  <a:ext cx="7612567" cy="877178"/>
                </a:xfrm>
                <a:prstGeom prst="rect">
                  <a:avLst/>
                </a:prstGeom>
                <a:grpFill/>
                <a:ln w="12700">
                  <a:solidFill>
                    <a:schemeClr val="tx1">
                      <a:lumMod val="75000"/>
                    </a:schemeClr>
                  </a:solidFill>
                </a:ln>
              </p:spPr>
              <p:txBody>
                <a:bodyPr vert="horz" wrap="square" lIns="60008" tIns="30004" rIns="60008" bIns="3000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00241"/>
                  <a:endParaRPr lang="en-US" sz="2363">
                    <a:solidFill>
                      <a:prstClr val="black"/>
                    </a:solidFill>
                    <a:latin typeface="Lato" panose="020F0502020204030203" pitchFamily="34" charset="0"/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D709CDA-414B-5507-AD80-780546E7E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722" y="1034749"/>
                  <a:ext cx="0" cy="877175"/>
                </a:xfrm>
                <a:prstGeom prst="line">
                  <a:avLst/>
                </a:prstGeom>
                <a:grpFill/>
                <a:ln w="12700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3477CE-2EF3-37A5-7F8D-B548FB966A6C}"/>
                  </a:ext>
                </a:extLst>
              </p:cNvPr>
              <p:cNvSpPr txBox="1"/>
              <p:nvPr/>
            </p:nvSpPr>
            <p:spPr>
              <a:xfrm>
                <a:off x="1784413" y="1025443"/>
                <a:ext cx="6128442" cy="70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Montserrat" panose="00000500000000000000" pitchFamily="2" charset="0"/>
                  </a:rPr>
                  <a:t>Employees have a wide </a:t>
                </a:r>
                <a:r>
                  <a:rPr lang="en-US" sz="1100" b="1" dirty="0">
                    <a:latin typeface="Montserrat" panose="00000500000000000000" pitchFamily="2" charset="0"/>
                  </a:rPr>
                  <a:t>range of preferences </a:t>
                </a:r>
                <a:r>
                  <a:rPr lang="en-US" sz="1100" dirty="0">
                    <a:latin typeface="Montserrat" panose="00000500000000000000" pitchFamily="2" charset="0"/>
                  </a:rPr>
                  <a:t>and very </a:t>
                </a:r>
                <a:r>
                  <a:rPr lang="en-US" sz="1100" b="1" dirty="0">
                    <a:latin typeface="Montserrat" panose="00000500000000000000" pitchFamily="2" charset="0"/>
                  </a:rPr>
                  <a:t>specific needs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b="1" dirty="0">
                    <a:latin typeface="Montserrat" panose="00000500000000000000" pitchFamily="2" charset="0"/>
                  </a:rPr>
                  <a:t>Negative perception</a:t>
                </a:r>
                <a:r>
                  <a:rPr lang="en-US" sz="1100" dirty="0">
                    <a:latin typeface="Montserrat" panose="00000500000000000000" pitchFamily="2" charset="0"/>
                  </a:rPr>
                  <a:t> can </a:t>
                </a:r>
                <a:r>
                  <a:rPr lang="en-US" sz="1100" b="1" dirty="0">
                    <a:latin typeface="Montserrat" panose="00000500000000000000" pitchFamily="2" charset="0"/>
                  </a:rPr>
                  <a:t>drive down employee satisfaction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Montserrat" panose="00000500000000000000" pitchFamily="2" charset="0"/>
                  </a:rPr>
                  <a:t>Need to understand employees and </a:t>
                </a:r>
                <a:r>
                  <a:rPr lang="en-US" sz="1100" b="1" dirty="0">
                    <a:latin typeface="Montserrat" panose="00000500000000000000" pitchFamily="2" charset="0"/>
                  </a:rPr>
                  <a:t>fine tune to support their work styles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1DE3A33-A3D8-3DD7-FFF9-E2E64178C66D}"/>
                  </a:ext>
                </a:extLst>
              </p:cNvPr>
              <p:cNvSpPr txBox="1"/>
              <p:nvPr/>
            </p:nvSpPr>
            <p:spPr>
              <a:xfrm>
                <a:off x="379058" y="1525293"/>
                <a:ext cx="14523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>
                    <a:latin typeface="Montserrat" panose="00000500000000000000" pitchFamily="2" charset="0"/>
                  </a:rPr>
                  <a:t>Complication</a:t>
                </a:r>
              </a:p>
            </p:txBody>
          </p:sp>
        </p:grpSp>
        <p:pic>
          <p:nvPicPr>
            <p:cNvPr id="54" name="Graphic 53" descr="Warning outline">
              <a:extLst>
                <a:ext uri="{FF2B5EF4-FFF2-40B4-BE49-F238E27FC236}">
                  <a16:creationId xmlns:a16="http://schemas.microsoft.com/office/drawing/2014/main" id="{95E632D9-03B6-6617-6D1B-009AA411B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9442" y="1957434"/>
              <a:ext cx="344988" cy="34498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B3E554-BABF-B432-F988-AF0ADA4D4D78}"/>
              </a:ext>
            </a:extLst>
          </p:cNvPr>
          <p:cNvGrpSpPr/>
          <p:nvPr/>
        </p:nvGrpSpPr>
        <p:grpSpPr>
          <a:xfrm>
            <a:off x="748102" y="2055422"/>
            <a:ext cx="7600253" cy="1299330"/>
            <a:chOff x="312230" y="2633649"/>
            <a:chExt cx="7564390" cy="139890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C252AE1-338F-8620-5FEC-F11B9A1E0C0A}"/>
                </a:ext>
              </a:extLst>
            </p:cNvPr>
            <p:cNvGrpSpPr/>
            <p:nvPr/>
          </p:nvGrpSpPr>
          <p:grpSpPr>
            <a:xfrm>
              <a:off x="312230" y="2633649"/>
              <a:ext cx="7564390" cy="1398909"/>
              <a:chOff x="312230" y="2526754"/>
              <a:chExt cx="7564390" cy="161856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327FC0-4A8B-ED28-4FE6-2502092F375F}"/>
                  </a:ext>
                </a:extLst>
              </p:cNvPr>
              <p:cNvGrpSpPr/>
              <p:nvPr/>
            </p:nvGrpSpPr>
            <p:grpSpPr>
              <a:xfrm>
                <a:off x="312230" y="2571747"/>
                <a:ext cx="7564390" cy="1573570"/>
                <a:chOff x="312230" y="1034745"/>
                <a:chExt cx="7564390" cy="1994090"/>
              </a:xfrm>
              <a:solidFill>
                <a:schemeClr val="accent4">
                  <a:lumMod val="20000"/>
                  <a:lumOff val="80000"/>
                </a:schemeClr>
              </a:solidFill>
            </p:grpSpPr>
            <p:sp>
              <p:nvSpPr>
                <p:cNvPr id="39" name="Rectangle 37">
                  <a:extLst>
                    <a:ext uri="{FF2B5EF4-FFF2-40B4-BE49-F238E27FC236}">
                      <a16:creationId xmlns:a16="http://schemas.microsoft.com/office/drawing/2014/main" id="{E155505F-2FA3-E458-A59F-70D11671E7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312230" y="1034745"/>
                  <a:ext cx="7564390" cy="1994088"/>
                </a:xfrm>
                <a:prstGeom prst="rect">
                  <a:avLst/>
                </a:prstGeom>
                <a:grpFill/>
                <a:ln w="12700">
                  <a:solidFill>
                    <a:schemeClr val="tx1">
                      <a:lumMod val="75000"/>
                    </a:schemeClr>
                  </a:solidFill>
                </a:ln>
              </p:spPr>
              <p:txBody>
                <a:bodyPr vert="horz" wrap="square" lIns="60008" tIns="30004" rIns="60008" bIns="3000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00241"/>
                  <a:endParaRPr lang="en-US" sz="2363">
                    <a:solidFill>
                      <a:prstClr val="black"/>
                    </a:solidFill>
                    <a:latin typeface="Lato" panose="020F0502020204030203" pitchFamily="34" charset="0"/>
                  </a:endParaRPr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5806C1FE-E4EB-4B81-1E36-698E24AA9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722" y="1034750"/>
                  <a:ext cx="7581" cy="1994085"/>
                </a:xfrm>
                <a:prstGeom prst="line">
                  <a:avLst/>
                </a:prstGeom>
                <a:grpFill/>
                <a:ln w="12700">
                  <a:solidFill>
                    <a:schemeClr val="tx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9FC097-85EB-CA53-776E-44365FB5FB91}"/>
                  </a:ext>
                </a:extLst>
              </p:cNvPr>
              <p:cNvSpPr txBox="1"/>
              <p:nvPr/>
            </p:nvSpPr>
            <p:spPr>
              <a:xfrm>
                <a:off x="1780004" y="2526754"/>
                <a:ext cx="6084730" cy="1344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Montserrat" panose="00000500000000000000" pitchFamily="2" charset="0"/>
                  </a:rPr>
                  <a:t>Large no. of </a:t>
                </a:r>
                <a:r>
                  <a:rPr lang="en-US" sz="1100" b="1" dirty="0">
                    <a:latin typeface="Montserrat" panose="00000500000000000000" pitchFamily="2" charset="0"/>
                  </a:rPr>
                  <a:t>productive hours lost </a:t>
                </a:r>
                <a:r>
                  <a:rPr lang="en-US" sz="1100" dirty="0">
                    <a:latin typeface="Montserrat" panose="00000500000000000000" pitchFamily="2" charset="0"/>
                  </a:rPr>
                  <a:t>due to office </a:t>
                </a:r>
                <a:r>
                  <a:rPr lang="en-US" sz="1100" b="1" dirty="0">
                    <a:latin typeface="Montserrat" panose="00000500000000000000" pitchFamily="2" charset="0"/>
                  </a:rPr>
                  <a:t>layout and collaboration issues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Montserrat" panose="00000500000000000000" pitchFamily="2" charset="0"/>
                  </a:rPr>
                  <a:t>Ability to </a:t>
                </a:r>
                <a:r>
                  <a:rPr lang="en-US" sz="1100" b="1" dirty="0">
                    <a:latin typeface="Montserrat" panose="00000500000000000000" pitchFamily="2" charset="0"/>
                  </a:rPr>
                  <a:t>collaborate effectively </a:t>
                </a:r>
                <a:r>
                  <a:rPr lang="en-US" sz="1100" dirty="0">
                    <a:latin typeface="Montserrat" panose="00000500000000000000" pitchFamily="2" charset="0"/>
                  </a:rPr>
                  <a:t>- </a:t>
                </a:r>
                <a:r>
                  <a:rPr lang="en-US" sz="1100" b="1" dirty="0">
                    <a:latin typeface="Montserrat" panose="00000500000000000000" pitchFamily="2" charset="0"/>
                  </a:rPr>
                  <a:t>key factor </a:t>
                </a:r>
                <a:r>
                  <a:rPr lang="en-US" sz="1100" dirty="0">
                    <a:latin typeface="Montserrat" panose="00000500000000000000" pitchFamily="2" charset="0"/>
                  </a:rPr>
                  <a:t>for determining work location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>
                    <a:latin typeface="Montserrat" panose="00000500000000000000" pitchFamily="2" charset="0"/>
                  </a:rPr>
                  <a:t>WFH Employees tend to be bit </a:t>
                </a:r>
                <a:r>
                  <a:rPr lang="en-US" sz="1100" b="1" dirty="0">
                    <a:latin typeface="Montserrat" panose="00000500000000000000" pitchFamily="2" charset="0"/>
                  </a:rPr>
                  <a:t>averse to cultural engagement </a:t>
                </a:r>
                <a:r>
                  <a:rPr lang="en-US" sz="1100" dirty="0">
                    <a:latin typeface="Montserrat" panose="00000500000000000000" pitchFamily="2" charset="0"/>
                  </a:rPr>
                  <a:t>– need to understand preferences &amp; </a:t>
                </a:r>
                <a:r>
                  <a:rPr lang="en-US" sz="1100" b="1" dirty="0">
                    <a:latin typeface="Montserrat" panose="00000500000000000000" pitchFamily="2" charset="0"/>
                  </a:rPr>
                  <a:t>tailor engagement activities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F139A7-C931-B759-B404-820140C6773D}"/>
                  </a:ext>
                </a:extLst>
              </p:cNvPr>
              <p:cNvSpPr txBox="1"/>
              <p:nvPr/>
            </p:nvSpPr>
            <p:spPr>
              <a:xfrm>
                <a:off x="312230" y="3483954"/>
                <a:ext cx="145238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>
                    <a:latin typeface="Montserrat" panose="00000500000000000000" pitchFamily="2" charset="0"/>
                  </a:rPr>
                  <a:t>Varying Problems</a:t>
                </a:r>
              </a:p>
            </p:txBody>
          </p:sp>
        </p:grpSp>
        <p:pic>
          <p:nvPicPr>
            <p:cNvPr id="58" name="Graphic 57" descr="Customer review outline">
              <a:extLst>
                <a:ext uri="{FF2B5EF4-FFF2-40B4-BE49-F238E27FC236}">
                  <a16:creationId xmlns:a16="http://schemas.microsoft.com/office/drawing/2014/main" id="{F0B00FCC-DF0E-61A6-8C36-1D7239AA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6084" y="2939361"/>
              <a:ext cx="500067" cy="50007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0" name="Graphic 59" descr="Good Idea outline">
            <a:extLst>
              <a:ext uri="{FF2B5EF4-FFF2-40B4-BE49-F238E27FC236}">
                <a16:creationId xmlns:a16="http://schemas.microsoft.com/office/drawing/2014/main" id="{4566E9E7-D007-29EC-AA8B-798CF2520E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34250" y="3780104"/>
            <a:ext cx="469511" cy="4695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0399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1B45E-9782-DDD4-50C0-60F0AFD35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CC95E04E-190A-0EEA-789F-344CE74E194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CA7436-79FE-E2DD-5E36-B80EDA587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A79148DE-7666-ECCE-9CDB-FE165A87AE56}"/>
              </a:ext>
            </a:extLst>
          </p:cNvPr>
          <p:cNvSpPr txBox="1">
            <a:spLocks/>
          </p:cNvSpPr>
          <p:nvPr/>
        </p:nvSpPr>
        <p:spPr>
          <a:xfrm>
            <a:off x="740074" y="0"/>
            <a:ext cx="7781700" cy="68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>
                <a:solidFill>
                  <a:schemeClr val="accent2">
                    <a:lumMod val="10000"/>
                  </a:schemeClr>
                </a:solidFill>
              </a:rPr>
              <a:t>Shapley Analysis – Feature Importance (Target = Composite Work Location Preference Score)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EC63F-C1B2-C02D-37A8-636620C67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89" y="1328262"/>
            <a:ext cx="4197537" cy="31069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A8B76-C552-3F0C-0B9E-D960C54AB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2562" y="1328262"/>
            <a:ext cx="3765702" cy="31069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1D26D7-D01C-FF97-7A4F-87EA88DD8FF2}"/>
              </a:ext>
            </a:extLst>
          </p:cNvPr>
          <p:cNvSpPr txBox="1"/>
          <p:nvPr/>
        </p:nvSpPr>
        <p:spPr>
          <a:xfrm>
            <a:off x="433387" y="1017844"/>
            <a:ext cx="4197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/>
              <a:t>Shapley Values for Each Factor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37CBC-F1CD-4D98-6BA5-D8547AC26DAA}"/>
              </a:ext>
            </a:extLst>
          </p:cNvPr>
          <p:cNvSpPr txBox="1"/>
          <p:nvPr/>
        </p:nvSpPr>
        <p:spPr>
          <a:xfrm>
            <a:off x="4932563" y="1017844"/>
            <a:ext cx="3778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/>
              <a:t>Direction of Impact</a:t>
            </a:r>
          </a:p>
        </p:txBody>
      </p:sp>
    </p:spTree>
    <p:extLst>
      <p:ext uri="{BB962C8B-B14F-4D97-AF65-F5344CB8AC3E}">
        <p14:creationId xmlns:p14="http://schemas.microsoft.com/office/powerpoint/2010/main" val="4289704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7F930-6437-DA63-1906-C1C6DE2D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70A965B5-ED38-AD73-F1DC-549553E7C311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840894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Factor Loadings – Factor 9 Major Contributors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DF9A3-3CBF-28FE-C84F-FA071E0CBC1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2FF23-D744-CADF-66EB-7461E532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64" y="1323801"/>
            <a:ext cx="8259328" cy="2495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AEEB8F-628F-83CB-EFAC-7F5A7B12A193}"/>
              </a:ext>
            </a:extLst>
          </p:cNvPr>
          <p:cNvSpPr/>
          <p:nvPr/>
        </p:nvSpPr>
        <p:spPr>
          <a:xfrm>
            <a:off x="7106400" y="1245600"/>
            <a:ext cx="655200" cy="270720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41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CA9D1-8A21-1D7B-7111-C1F2FA34A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70C786D-81FA-F16D-0A7B-E6F22398C4E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A3E360E-C95B-902C-2043-8D2C0E9EDB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0AB0C9F-82AF-B6EF-C943-82558ACA9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10" y="1333327"/>
            <a:ext cx="8097380" cy="24768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76495D53-4E27-FFB2-1A96-35CD6EBCCD81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840894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Factor Loadings – Factor 3 Major Contributors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C85EE-022D-F064-B15D-364B7AC6595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CDD84-D042-3BFA-5077-3FB1EF0551E3}"/>
              </a:ext>
            </a:extLst>
          </p:cNvPr>
          <p:cNvSpPr/>
          <p:nvPr/>
        </p:nvSpPr>
        <p:spPr>
          <a:xfrm>
            <a:off x="3535200" y="1218150"/>
            <a:ext cx="655200" cy="270720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96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F3B22-5E37-A8EB-008E-39C1FC244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FE90A60-7D8F-4A03-AF65-6342011411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793448A-7031-5737-5EC8-D43C991A4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A6020DCD-D924-51A0-2CE0-3B817DB7017A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840894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Factor Loadings – Factor 1 Major Contributors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E5DA5-0CCA-A6AC-6A9F-B630666AC17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AC38C-F261-888F-9C74-F7B368884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83" y="1328564"/>
            <a:ext cx="8659433" cy="24863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91C386-D947-00ED-A26F-1066BB8D0725}"/>
              </a:ext>
            </a:extLst>
          </p:cNvPr>
          <p:cNvSpPr/>
          <p:nvPr/>
        </p:nvSpPr>
        <p:spPr>
          <a:xfrm>
            <a:off x="2656800" y="1218150"/>
            <a:ext cx="655200" cy="270720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65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5EE23-FD1C-AB85-C116-4AE116F23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686388E-8DBA-5AA8-665F-377E995AD92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32" imgH="530" progId="TCLayout.ActiveDocument.1">
                  <p:embed/>
                </p:oleObj>
              </mc:Choice>
              <mc:Fallback>
                <p:oleObj name="think-cell Slide" r:id="rId4" imgW="532" imgH="53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DC584FF-B0D5-BA5C-48B6-864BF5404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35CA9D3-CBB8-34CC-676D-2384C43C3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42" y="1342853"/>
            <a:ext cx="7811016" cy="2457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60691A81-80A8-95FD-617B-048D537E4B7C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840894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Factor Loadings – Factor 10 Major Contributors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A1013-3441-3782-0F53-A78762A22AE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B7C73C-92ED-F776-5C0E-9258BDE099C1}"/>
              </a:ext>
            </a:extLst>
          </p:cNvPr>
          <p:cNvSpPr/>
          <p:nvPr/>
        </p:nvSpPr>
        <p:spPr>
          <a:xfrm>
            <a:off x="7817258" y="1218149"/>
            <a:ext cx="655200" cy="2707200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80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BC062-BB12-05DC-17AF-A67A18639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50D74-751F-7241-D786-06AF8EF027E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35</a:t>
            </a:fld>
            <a:endParaRPr lang="en"/>
          </a:p>
        </p:txBody>
      </p:sp>
      <p:sp>
        <p:nvSpPr>
          <p:cNvPr id="3" name="Google Shape;407;p34">
            <a:extLst>
              <a:ext uri="{FF2B5EF4-FFF2-40B4-BE49-F238E27FC236}">
                <a16:creationId xmlns:a16="http://schemas.microsoft.com/office/drawing/2014/main" id="{4E86FDBF-8001-7563-CD8A-5E54223302D3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781700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>
                <a:solidFill>
                  <a:schemeClr val="accent2">
                    <a:lumMod val="10000"/>
                  </a:schemeClr>
                </a:solidFill>
              </a:rPr>
              <a:t>Potential Increase in Productive Work Hours Calculations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2525D7-11DC-7624-21AE-84FBAA74BE03}"/>
              </a:ext>
            </a:extLst>
          </p:cNvPr>
          <p:cNvGraphicFramePr>
            <a:graphicFrameLocks noGrp="1"/>
          </p:cNvGraphicFramePr>
          <p:nvPr/>
        </p:nvGraphicFramePr>
        <p:xfrm>
          <a:off x="135463" y="762798"/>
          <a:ext cx="4688536" cy="3799423"/>
        </p:xfrm>
        <a:graphic>
          <a:graphicData uri="http://schemas.openxmlformats.org/drawingml/2006/table">
            <a:tbl>
              <a:tblPr>
                <a:tableStyleId>{3C5361E7-DA70-4391-9E19-CDB0772468EE}</a:tableStyleId>
              </a:tblPr>
              <a:tblGrid>
                <a:gridCol w="1808537">
                  <a:extLst>
                    <a:ext uri="{9D8B030D-6E8A-4147-A177-3AD203B41FA5}">
                      <a16:colId xmlns:a16="http://schemas.microsoft.com/office/drawing/2014/main" val="422514949"/>
                    </a:ext>
                  </a:extLst>
                </a:gridCol>
                <a:gridCol w="1166518">
                  <a:extLst>
                    <a:ext uri="{9D8B030D-6E8A-4147-A177-3AD203B41FA5}">
                      <a16:colId xmlns:a16="http://schemas.microsoft.com/office/drawing/2014/main" val="1385567627"/>
                    </a:ext>
                  </a:extLst>
                </a:gridCol>
                <a:gridCol w="1007376">
                  <a:extLst>
                    <a:ext uri="{9D8B030D-6E8A-4147-A177-3AD203B41FA5}">
                      <a16:colId xmlns:a16="http://schemas.microsoft.com/office/drawing/2014/main" val="92973149"/>
                    </a:ext>
                  </a:extLst>
                </a:gridCol>
                <a:gridCol w="706105">
                  <a:extLst>
                    <a:ext uri="{9D8B030D-6E8A-4147-A177-3AD203B41FA5}">
                      <a16:colId xmlns:a16="http://schemas.microsoft.com/office/drawing/2014/main" val="3721666992"/>
                    </a:ext>
                  </a:extLst>
                </a:gridCol>
              </a:tblGrid>
              <a:tr h="29707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Office = layout problems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Hybrid = unwanted visitor problems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WFH = noise problem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b"/>
                </a:tc>
                <a:extLst>
                  <a:ext uri="{0D108BD9-81ED-4DB2-BD59-A6C34878D82A}">
                    <a16:rowId xmlns:a16="http://schemas.microsoft.com/office/drawing/2014/main" val="178879951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% Of People Out Of Entire Dataset [1]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3560147213"/>
                  </a:ext>
                </a:extLst>
              </a:tr>
              <a:tr h="29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% Of Employees who had issues in this cluster [2]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83.76%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78.00%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75.70%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2156076745"/>
                  </a:ext>
                </a:extLst>
              </a:tr>
              <a:tr h="29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Assumed - Mid Size Organization with 500 employees [3]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2934918567"/>
                  </a:ext>
                </a:extLst>
              </a:tr>
              <a:tr h="29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% of people in assumed organization that fall in this cluster [1]*[3] ---- [4]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4183088065"/>
                  </a:ext>
                </a:extLst>
              </a:tr>
              <a:tr h="29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% of people with layout problem in assumed organization [2]*[4] --- [5]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62.82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185.465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3279242269"/>
                  </a:ext>
                </a:extLst>
              </a:tr>
              <a:tr h="29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Mins lost Avg In a Week due to distraction [6]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53.3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136.8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2042015624"/>
                  </a:ext>
                </a:extLst>
              </a:tr>
              <a:tr h="29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Mins lost total in assumed organization [5]*[6] --- [7]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3348.306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19206.72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19288.36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2367613831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Hours lost total per week [7]/60 --- [8]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55.81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320.11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321.47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847064041"/>
                  </a:ext>
                </a:extLst>
              </a:tr>
              <a:tr h="445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Assumed decrease in productive hours lost by implementing Workforce Copilot [9]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867691035"/>
                  </a:ext>
                </a:extLst>
              </a:tr>
              <a:tr h="2970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Time Saved in Hrs Per Week [8]*[9] --- [10]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33.48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192.07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192.88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ctr"/>
                </a:tc>
                <a:extLst>
                  <a:ext uri="{0D108BD9-81ED-4DB2-BD59-A6C34878D82A}">
                    <a16:rowId xmlns:a16="http://schemas.microsoft.com/office/drawing/2014/main" val="569744038"/>
                  </a:ext>
                </a:extLst>
              </a:tr>
              <a:tr h="29707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Total Hours Saved In Organization SUM[10]-- [11]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418.43 Hrs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3" marR="5713" marT="571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6129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F63744-9A35-E8F3-AC8D-2FA1D7B57B92}"/>
              </a:ext>
            </a:extLst>
          </p:cNvPr>
          <p:cNvGraphicFramePr>
            <a:graphicFrameLocks noGrp="1"/>
          </p:cNvGraphicFramePr>
          <p:nvPr/>
        </p:nvGraphicFramePr>
        <p:xfrm>
          <a:off x="5104213" y="855996"/>
          <a:ext cx="3916948" cy="3550403"/>
        </p:xfrm>
        <a:graphic>
          <a:graphicData uri="http://schemas.openxmlformats.org/drawingml/2006/table">
            <a:tbl>
              <a:tblPr>
                <a:tableStyleId>{3C5361E7-DA70-4391-9E19-CDB0772468EE}</a:tableStyleId>
              </a:tblPr>
              <a:tblGrid>
                <a:gridCol w="1503260">
                  <a:extLst>
                    <a:ext uri="{9D8B030D-6E8A-4147-A177-3AD203B41FA5}">
                      <a16:colId xmlns:a16="http://schemas.microsoft.com/office/drawing/2014/main" val="1681995243"/>
                    </a:ext>
                  </a:extLst>
                </a:gridCol>
                <a:gridCol w="916527">
                  <a:extLst>
                    <a:ext uri="{9D8B030D-6E8A-4147-A177-3AD203B41FA5}">
                      <a16:colId xmlns:a16="http://schemas.microsoft.com/office/drawing/2014/main" val="672256412"/>
                    </a:ext>
                  </a:extLst>
                </a:gridCol>
                <a:gridCol w="593793">
                  <a:extLst>
                    <a:ext uri="{9D8B030D-6E8A-4147-A177-3AD203B41FA5}">
                      <a16:colId xmlns:a16="http://schemas.microsoft.com/office/drawing/2014/main" val="1657232568"/>
                    </a:ext>
                  </a:extLst>
                </a:gridCol>
                <a:gridCol w="529316">
                  <a:extLst>
                    <a:ext uri="{9D8B030D-6E8A-4147-A177-3AD203B41FA5}">
                      <a16:colId xmlns:a16="http://schemas.microsoft.com/office/drawing/2014/main" val="580352525"/>
                    </a:ext>
                  </a:extLst>
                </a:gridCol>
                <a:gridCol w="374052">
                  <a:extLst>
                    <a:ext uri="{9D8B030D-6E8A-4147-A177-3AD203B41FA5}">
                      <a16:colId xmlns:a16="http://schemas.microsoft.com/office/drawing/2014/main" val="338781871"/>
                    </a:ext>
                  </a:extLst>
                </a:gridCol>
              </a:tblGrid>
              <a:tr h="127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Hybrid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Office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WFH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77252951"/>
                  </a:ext>
                </a:extLst>
              </a:tr>
              <a:tr h="38144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Group-1: 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Collaboration Satisfaction* &gt; Avg(Collaboration Satisfaction) --- [1]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Avg. </a:t>
                      </a:r>
                      <a:r>
                        <a:rPr lang="en-US" sz="700" u="none" strike="noStrike" err="1">
                          <a:effectLst/>
                        </a:rPr>
                        <a:t>Collab_Satisfaction</a:t>
                      </a:r>
                      <a:r>
                        <a:rPr lang="en-US" sz="700" u="none" strike="noStrike">
                          <a:effectLst/>
                        </a:rPr>
                        <a:t> Rating --- 1.i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4.3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4.3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4.3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707637127"/>
                  </a:ext>
                </a:extLst>
              </a:tr>
              <a:tr h="3814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 of Collab_Satsf_Rule Rating --- 1.ii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272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123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420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3340493126"/>
                  </a:ext>
                </a:extLst>
              </a:tr>
              <a:tr h="38144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Group-2:  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Collaboration Satisfaction* &lt; Avg(Collaboration Satisfaction) ---[2]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Avg. </a:t>
                      </a:r>
                      <a:r>
                        <a:rPr lang="en-US" sz="700" u="none" strike="noStrike" err="1">
                          <a:effectLst/>
                        </a:rPr>
                        <a:t>Collab_Satisfaction</a:t>
                      </a:r>
                      <a:r>
                        <a:rPr lang="en-US" sz="700" u="none" strike="noStrike">
                          <a:effectLst/>
                        </a:rPr>
                        <a:t> Rating -- 2.i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2.9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2.8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2129656186"/>
                  </a:ext>
                </a:extLst>
              </a:tr>
              <a:tr h="3814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Count of Collab_Satsf_Rule Rating --- 2.ii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89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31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3040976727"/>
                  </a:ext>
                </a:extLst>
              </a:tr>
              <a:tr h="38144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Employee Base Who  have below avg satsf SUM(2.ii)/(Sum(2.ii) + Sum(1.ii))*100 --- [3]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b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700" u="none" strike="noStrike">
                          <a:effectLst/>
                        </a:rPr>
                        <a:t>19%</a:t>
                      </a:r>
                      <a:endParaRPr lang="en-US"/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717123"/>
                  </a:ext>
                </a:extLst>
              </a:tr>
              <a:tr h="12715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705066"/>
                  </a:ext>
                </a:extLst>
              </a:tr>
              <a:tr h="38144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Potential Bump In Satisfaction Points by Implementing Recommendations in this cluster [1.i] - [2.i] --- [4]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1.4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1.5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1.8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3124843685"/>
                  </a:ext>
                </a:extLst>
              </a:tr>
              <a:tr h="254299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Potential Bump In Satisfaction % by Implementing Recommendations [4]/[2.i] --- [5]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48%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54%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72%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extLst>
                  <a:ext uri="{0D108BD9-81ED-4DB2-BD59-A6C34878D82A}">
                    <a16:rowId xmlns:a16="http://schemas.microsoft.com/office/drawing/2014/main" val="3307437081"/>
                  </a:ext>
                </a:extLst>
              </a:tr>
              <a:tr h="38144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Potential Bump In Organization Satisfaction Points by Implementing Recommendations Overall 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Avg[4] --- [6]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700" u="none" strike="noStrike">
                          <a:effectLst/>
                        </a:rPr>
                        <a:t>1.57</a:t>
                      </a:r>
                      <a:endParaRPr lang="en-US"/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34246"/>
                  </a:ext>
                </a:extLst>
              </a:tr>
              <a:tr h="37166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Potential Bump In Organization Satisfaction % by Implementing Recommendations Overall </a:t>
                      </a:r>
                      <a:br>
                        <a:rPr lang="en-US" sz="700" u="none" strike="noStrike">
                          <a:effectLst/>
                        </a:rPr>
                      </a:br>
                      <a:r>
                        <a:rPr lang="en-US" sz="700" u="none" strike="noStrike">
                          <a:effectLst/>
                        </a:rPr>
                        <a:t>Avg[5]--- [7]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700" u="none" strike="noStrike">
                          <a:effectLst/>
                        </a:rPr>
                        <a:t>57.95%</a:t>
                      </a:r>
                      <a:endParaRPr lang="en-US"/>
                    </a:p>
                  </a:txBody>
                  <a:tcPr marL="4706" marR="4706" marT="4706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7235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8A5CB43-6B10-C44B-3CC0-7970056897DC}"/>
              </a:ext>
            </a:extLst>
          </p:cNvPr>
          <p:cNvSpPr txBox="1"/>
          <p:nvPr/>
        </p:nvSpPr>
        <p:spPr>
          <a:xfrm>
            <a:off x="5652000" y="4562221"/>
            <a:ext cx="2901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*Collaboration Satisfaction = ([SATSF facilitate Office 2B </a:t>
            </a:r>
            <a:r>
              <a:rPr lang="en-US" sz="900" err="1"/>
              <a:t>inpersoncollab</a:t>
            </a:r>
            <a:r>
              <a:rPr lang="en-US" sz="900"/>
              <a:t>] + [SATSF facilitate Office 2A focus] + [SATSF facilitate Office 2C </a:t>
            </a:r>
            <a:r>
              <a:rPr lang="en-US" sz="900" err="1"/>
              <a:t>virtualcollab</a:t>
            </a:r>
            <a:r>
              <a:rPr lang="en-US" sz="900"/>
              <a:t>])/3</a:t>
            </a:r>
          </a:p>
        </p:txBody>
      </p:sp>
    </p:spTree>
    <p:extLst>
      <p:ext uri="{BB962C8B-B14F-4D97-AF65-F5344CB8AC3E}">
        <p14:creationId xmlns:p14="http://schemas.microsoft.com/office/powerpoint/2010/main" val="3890973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2BE4D-7CF9-ACD7-934C-CEA79CC15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E1218491-AA70-2620-D068-3F0CB77316F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32" imgH="530" progId="TCLayout.ActiveDocument.1">
                  <p:embed/>
                </p:oleObj>
              </mc:Choice>
              <mc:Fallback>
                <p:oleObj name="think-cell Slide" r:id="rId5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154F8B7-A4FB-2A7B-09DE-31FA4BE75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6524D9AB-655C-8AF6-EE7B-705AC7A342F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8587" y="878077"/>
            <a:ext cx="7700099" cy="38019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407;p34">
            <a:extLst>
              <a:ext uri="{FF2B5EF4-FFF2-40B4-BE49-F238E27FC236}">
                <a16:creationId xmlns:a16="http://schemas.microsoft.com/office/drawing/2014/main" id="{7638BEDC-A17B-DD8C-0B9F-0EED4A1FFC6F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781700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>
                <a:solidFill>
                  <a:schemeClr val="accent2">
                    <a:lumMod val="10000"/>
                  </a:schemeClr>
                </a:solidFill>
              </a:rPr>
              <a:t>Copilot Demo – Video Walkthrough</a:t>
            </a:r>
          </a:p>
        </p:txBody>
      </p:sp>
    </p:spTree>
    <p:extLst>
      <p:ext uri="{BB962C8B-B14F-4D97-AF65-F5344CB8AC3E}">
        <p14:creationId xmlns:p14="http://schemas.microsoft.com/office/powerpoint/2010/main" val="1849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6"/>
    </mc:Choice>
    <mc:Fallback xmlns="">
      <p:transition spd="slow" advTm="117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3D0D3-67D4-F047-65D2-067522764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896664DE-05E9-9B8A-524A-9340D4BE12A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52671D2-9336-7455-97CD-1953B3856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D486D0E-4D4D-A955-4EAE-CC288D70A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72" y="938952"/>
            <a:ext cx="7337056" cy="39319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Google Shape;407;p34">
            <a:extLst>
              <a:ext uri="{FF2B5EF4-FFF2-40B4-BE49-F238E27FC236}">
                <a16:creationId xmlns:a16="http://schemas.microsoft.com/office/drawing/2014/main" id="{AA4F1253-002C-3B20-F925-3BF5306967E3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781700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>
                <a:solidFill>
                  <a:schemeClr val="accent2">
                    <a:lumMod val="10000"/>
                  </a:schemeClr>
                </a:solidFill>
              </a:rPr>
              <a:t>Copilot Demo – General Help Around The Office</a:t>
            </a:r>
          </a:p>
        </p:txBody>
      </p:sp>
    </p:spTree>
    <p:extLst>
      <p:ext uri="{BB962C8B-B14F-4D97-AF65-F5344CB8AC3E}">
        <p14:creationId xmlns:p14="http://schemas.microsoft.com/office/powerpoint/2010/main" val="210700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6"/>
    </mc:Choice>
    <mc:Fallback xmlns="">
      <p:transition spd="slow" advTm="11742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9EE29-D444-B81E-3DAB-27440D48A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A85A01E-E489-268A-60DE-2BB8B18E950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C395BEC-2721-82B2-BC25-2E89B68E7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7F29D9D-40EF-FA2F-83AB-072C01F4E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68" y="1208810"/>
            <a:ext cx="8055864" cy="30247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Google Shape;407;p34">
            <a:extLst>
              <a:ext uri="{FF2B5EF4-FFF2-40B4-BE49-F238E27FC236}">
                <a16:creationId xmlns:a16="http://schemas.microsoft.com/office/drawing/2014/main" id="{7556E4B3-20D5-5EB1-6740-B2425DA63AAA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781700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>
                <a:solidFill>
                  <a:schemeClr val="accent2">
                    <a:lumMod val="10000"/>
                  </a:schemeClr>
                </a:solidFill>
              </a:rPr>
              <a:t>Copilot Demo – IT Support</a:t>
            </a:r>
          </a:p>
        </p:txBody>
      </p:sp>
    </p:spTree>
    <p:extLst>
      <p:ext uri="{BB962C8B-B14F-4D97-AF65-F5344CB8AC3E}">
        <p14:creationId xmlns:p14="http://schemas.microsoft.com/office/powerpoint/2010/main" val="247118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426"/>
    </mc:Choice>
    <mc:Fallback xmlns="">
      <p:transition spd="slow" advTm="11742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10857-35A4-1E70-5811-DC3390582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79B10DFB-031B-951C-1EFE-A07B697DD4D9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8590900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OFFICE LAYOUT ISSUES +VISTOR DISTURB+ EASE OF COLLABORATION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CBB1A-2F72-CE0B-DF1F-EF07E422E35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AAD61E-040F-5651-0503-5E1BA44EA9BD}"/>
              </a:ext>
            </a:extLst>
          </p:cNvPr>
          <p:cNvGraphicFramePr>
            <a:graphicFrameLocks noGrp="1"/>
          </p:cNvGraphicFramePr>
          <p:nvPr/>
        </p:nvGraphicFramePr>
        <p:xfrm>
          <a:off x="659170" y="1380217"/>
          <a:ext cx="7813288" cy="2961640"/>
        </p:xfrm>
        <a:graphic>
          <a:graphicData uri="http://schemas.openxmlformats.org/drawingml/2006/table">
            <a:tbl>
              <a:tblPr firstRow="1" bandRow="1">
                <a:tableStyleId>{3C5361E7-DA70-4391-9E19-CDB0772468EE}</a:tableStyleId>
              </a:tblPr>
              <a:tblGrid>
                <a:gridCol w="1953322">
                  <a:extLst>
                    <a:ext uri="{9D8B030D-6E8A-4147-A177-3AD203B41FA5}">
                      <a16:colId xmlns:a16="http://schemas.microsoft.com/office/drawing/2014/main" val="1597674302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4245686690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2695754145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3185176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Distraction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Employees with Sats &lt; 3 (avg time lost)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Employees with Sats &gt;=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Percent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55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OBSV_PreC_5A_lost_layout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53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41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219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OBSV_PreC_5B_lost_looking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81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84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OBSV_PreC_5D_lost_roomtech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33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311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OBSV_PreC_5E_lost_visitors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203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109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65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307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40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65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407;p34">
            <a:extLst>
              <a:ext uri="{FF2B5EF4-FFF2-40B4-BE49-F238E27FC236}">
                <a16:creationId xmlns:a16="http://schemas.microsoft.com/office/drawing/2014/main" id="{CF342439-28D6-2B04-293F-195E3E017756}"/>
              </a:ext>
            </a:extLst>
          </p:cNvPr>
          <p:cNvSpPr txBox="1">
            <a:spLocks/>
          </p:cNvSpPr>
          <p:nvPr/>
        </p:nvSpPr>
        <p:spPr>
          <a:xfrm>
            <a:off x="735900" y="153988"/>
            <a:ext cx="778170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accent2">
                    <a:lumMod val="10000"/>
                  </a:schemeClr>
                </a:solidFill>
              </a:rPr>
              <a:t>Objective: What are we trying to solve?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F55C44-5143-5B68-91D1-0CF2EB1E4525}"/>
              </a:ext>
            </a:extLst>
          </p:cNvPr>
          <p:cNvGrpSpPr/>
          <p:nvPr/>
        </p:nvGrpSpPr>
        <p:grpSpPr>
          <a:xfrm>
            <a:off x="454586" y="1204031"/>
            <a:ext cx="8689414" cy="3478061"/>
            <a:chOff x="454586" y="1287677"/>
            <a:chExt cx="8689414" cy="3478061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54586" y="4408606"/>
              <a:ext cx="3867651" cy="357132"/>
            </a:xfrm>
            <a:custGeom>
              <a:avLst/>
              <a:gdLst>
                <a:gd name="T0" fmla="*/ 1520 w 1520"/>
                <a:gd name="T1" fmla="*/ 414 h 414"/>
                <a:gd name="T2" fmla="*/ 280 w 1520"/>
                <a:gd name="T3" fmla="*/ 414 h 414"/>
                <a:gd name="T4" fmla="*/ 0 w 1520"/>
                <a:gd name="T5" fmla="*/ 0 h 414"/>
                <a:gd name="T6" fmla="*/ 1247 w 1520"/>
                <a:gd name="T7" fmla="*/ 0 h 414"/>
                <a:gd name="T8" fmla="*/ 1520 w 1520"/>
                <a:gd name="T9" fmla="*/ 414 h 414"/>
                <a:gd name="connsiteX0" fmla="*/ 13595 w 13595"/>
                <a:gd name="connsiteY0" fmla="*/ 10000 h 10000"/>
                <a:gd name="connsiteX1" fmla="*/ 0 w 13595"/>
                <a:gd name="connsiteY1" fmla="*/ 10000 h 10000"/>
                <a:gd name="connsiteX2" fmla="*/ 3595 w 13595"/>
                <a:gd name="connsiteY2" fmla="*/ 0 h 10000"/>
                <a:gd name="connsiteX3" fmla="*/ 11799 w 13595"/>
                <a:gd name="connsiteY3" fmla="*/ 0 h 10000"/>
                <a:gd name="connsiteX4" fmla="*/ 13595 w 13595"/>
                <a:gd name="connsiteY4" fmla="*/ 10000 h 10000"/>
                <a:gd name="connsiteX0" fmla="*/ 48270 w 48270"/>
                <a:gd name="connsiteY0" fmla="*/ 10000 h 10000"/>
                <a:gd name="connsiteX1" fmla="*/ 34675 w 48270"/>
                <a:gd name="connsiteY1" fmla="*/ 10000 h 10000"/>
                <a:gd name="connsiteX2" fmla="*/ 0 w 48270"/>
                <a:gd name="connsiteY2" fmla="*/ 194 h 10000"/>
                <a:gd name="connsiteX3" fmla="*/ 46474 w 48270"/>
                <a:gd name="connsiteY3" fmla="*/ 0 h 10000"/>
                <a:gd name="connsiteX4" fmla="*/ 48270 w 48270"/>
                <a:gd name="connsiteY4" fmla="*/ 10000 h 10000"/>
                <a:gd name="connsiteX0" fmla="*/ 48856 w 48856"/>
                <a:gd name="connsiteY0" fmla="*/ 10000 h 10000"/>
                <a:gd name="connsiteX1" fmla="*/ 0 w 48856"/>
                <a:gd name="connsiteY1" fmla="*/ 9806 h 10000"/>
                <a:gd name="connsiteX2" fmla="*/ 586 w 48856"/>
                <a:gd name="connsiteY2" fmla="*/ 194 h 10000"/>
                <a:gd name="connsiteX3" fmla="*/ 47060 w 48856"/>
                <a:gd name="connsiteY3" fmla="*/ 0 h 10000"/>
                <a:gd name="connsiteX4" fmla="*/ 48856 w 48856"/>
                <a:gd name="connsiteY4" fmla="*/ 10000 h 10000"/>
                <a:gd name="connsiteX0" fmla="*/ 48856 w 48856"/>
                <a:gd name="connsiteY0" fmla="*/ 10000 h 10000"/>
                <a:gd name="connsiteX1" fmla="*/ 0 w 48856"/>
                <a:gd name="connsiteY1" fmla="*/ 9806 h 10000"/>
                <a:gd name="connsiteX2" fmla="*/ 501 w 48856"/>
                <a:gd name="connsiteY2" fmla="*/ 610 h 10000"/>
                <a:gd name="connsiteX3" fmla="*/ 47060 w 48856"/>
                <a:gd name="connsiteY3" fmla="*/ 0 h 10000"/>
                <a:gd name="connsiteX4" fmla="*/ 48856 w 48856"/>
                <a:gd name="connsiteY4" fmla="*/ 10000 h 10000"/>
                <a:gd name="connsiteX0" fmla="*/ 48414 w 48414"/>
                <a:gd name="connsiteY0" fmla="*/ 10000 h 10000"/>
                <a:gd name="connsiteX1" fmla="*/ 40 w 48414"/>
                <a:gd name="connsiteY1" fmla="*/ 9806 h 10000"/>
                <a:gd name="connsiteX2" fmla="*/ 59 w 48414"/>
                <a:gd name="connsiteY2" fmla="*/ 610 h 10000"/>
                <a:gd name="connsiteX3" fmla="*/ 46618 w 48414"/>
                <a:gd name="connsiteY3" fmla="*/ 0 h 10000"/>
                <a:gd name="connsiteX4" fmla="*/ 48414 w 48414"/>
                <a:gd name="connsiteY4" fmla="*/ 10000 h 10000"/>
                <a:gd name="connsiteX0" fmla="*/ 48449 w 48449"/>
                <a:gd name="connsiteY0" fmla="*/ 10000 h 10000"/>
                <a:gd name="connsiteX1" fmla="*/ 75 w 48449"/>
                <a:gd name="connsiteY1" fmla="*/ 9806 h 10000"/>
                <a:gd name="connsiteX2" fmla="*/ 94 w 48449"/>
                <a:gd name="connsiteY2" fmla="*/ 610 h 10000"/>
                <a:gd name="connsiteX3" fmla="*/ 46653 w 48449"/>
                <a:gd name="connsiteY3" fmla="*/ 0 h 10000"/>
                <a:gd name="connsiteX4" fmla="*/ 48449 w 48449"/>
                <a:gd name="connsiteY4" fmla="*/ 10000 h 10000"/>
                <a:gd name="connsiteX0" fmla="*/ 48378 w 48378"/>
                <a:gd name="connsiteY0" fmla="*/ 10000 h 10000"/>
                <a:gd name="connsiteX1" fmla="*/ 4 w 48378"/>
                <a:gd name="connsiteY1" fmla="*/ 9806 h 10000"/>
                <a:gd name="connsiteX2" fmla="*/ 23 w 48378"/>
                <a:gd name="connsiteY2" fmla="*/ 610 h 10000"/>
                <a:gd name="connsiteX3" fmla="*/ 46582 w 48378"/>
                <a:gd name="connsiteY3" fmla="*/ 0 h 10000"/>
                <a:gd name="connsiteX4" fmla="*/ 48378 w 48378"/>
                <a:gd name="connsiteY4" fmla="*/ 10000 h 10000"/>
                <a:gd name="connsiteX0" fmla="*/ 48375 w 48375"/>
                <a:gd name="connsiteY0" fmla="*/ 10000 h 10000"/>
                <a:gd name="connsiteX1" fmla="*/ 1 w 48375"/>
                <a:gd name="connsiteY1" fmla="*/ 9806 h 10000"/>
                <a:gd name="connsiteX2" fmla="*/ 20 w 48375"/>
                <a:gd name="connsiteY2" fmla="*/ 610 h 10000"/>
                <a:gd name="connsiteX3" fmla="*/ 46579 w 48375"/>
                <a:gd name="connsiteY3" fmla="*/ 0 h 10000"/>
                <a:gd name="connsiteX4" fmla="*/ 48375 w 48375"/>
                <a:gd name="connsiteY4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75" h="10000">
                  <a:moveTo>
                    <a:pt x="48375" y="10000"/>
                  </a:moveTo>
                  <a:lnTo>
                    <a:pt x="1" y="9806"/>
                  </a:lnTo>
                  <a:cubicBezTo>
                    <a:pt x="-2" y="6236"/>
                    <a:pt x="14" y="3648"/>
                    <a:pt x="20" y="610"/>
                  </a:cubicBezTo>
                  <a:lnTo>
                    <a:pt x="46579" y="0"/>
                  </a:lnTo>
                  <a:lnTo>
                    <a:pt x="48375" y="1000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091487" y="3930705"/>
              <a:ext cx="1311209" cy="357132"/>
            </a:xfrm>
            <a:custGeom>
              <a:avLst/>
              <a:gdLst>
                <a:gd name="T0" fmla="*/ 1520 w 1520"/>
                <a:gd name="T1" fmla="*/ 414 h 414"/>
                <a:gd name="T2" fmla="*/ 273 w 1520"/>
                <a:gd name="T3" fmla="*/ 414 h 414"/>
                <a:gd name="T4" fmla="*/ 0 w 1520"/>
                <a:gd name="T5" fmla="*/ 0 h 414"/>
                <a:gd name="T6" fmla="*/ 1240 w 1520"/>
                <a:gd name="T7" fmla="*/ 0 h 414"/>
                <a:gd name="T8" fmla="*/ 1520 w 1520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414">
                  <a:moveTo>
                    <a:pt x="1520" y="414"/>
                  </a:moveTo>
                  <a:lnTo>
                    <a:pt x="273" y="414"/>
                  </a:lnTo>
                  <a:lnTo>
                    <a:pt x="0" y="0"/>
                  </a:lnTo>
                  <a:lnTo>
                    <a:pt x="1240" y="0"/>
                  </a:lnTo>
                  <a:lnTo>
                    <a:pt x="1520" y="41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4091487" y="3930705"/>
              <a:ext cx="235500" cy="835033"/>
            </a:xfrm>
            <a:custGeom>
              <a:avLst/>
              <a:gdLst>
                <a:gd name="T0" fmla="*/ 273 w 273"/>
                <a:gd name="T1" fmla="*/ 968 h 968"/>
                <a:gd name="T2" fmla="*/ 273 w 273"/>
                <a:gd name="T3" fmla="*/ 414 h 968"/>
                <a:gd name="T4" fmla="*/ 0 w 273"/>
                <a:gd name="T5" fmla="*/ 0 h 968"/>
                <a:gd name="T6" fmla="*/ 0 w 273"/>
                <a:gd name="T7" fmla="*/ 554 h 968"/>
                <a:gd name="T8" fmla="*/ 273 w 273"/>
                <a:gd name="T9" fmla="*/ 96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968">
                  <a:moveTo>
                    <a:pt x="273" y="968"/>
                  </a:moveTo>
                  <a:lnTo>
                    <a:pt x="273" y="414"/>
                  </a:lnTo>
                  <a:lnTo>
                    <a:pt x="0" y="0"/>
                  </a:lnTo>
                  <a:lnTo>
                    <a:pt x="0" y="554"/>
                  </a:lnTo>
                  <a:lnTo>
                    <a:pt x="273" y="968"/>
                  </a:lnTo>
                  <a:close/>
                </a:path>
              </a:pathLst>
            </a:custGeom>
            <a:solidFill>
              <a:srgbClr val="7C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5161158" y="3453666"/>
              <a:ext cx="1316385" cy="356269"/>
            </a:xfrm>
            <a:custGeom>
              <a:avLst/>
              <a:gdLst>
                <a:gd name="T0" fmla="*/ 1526 w 1526"/>
                <a:gd name="T1" fmla="*/ 413 h 413"/>
                <a:gd name="T2" fmla="*/ 280 w 1526"/>
                <a:gd name="T3" fmla="*/ 413 h 413"/>
                <a:gd name="T4" fmla="*/ 0 w 1526"/>
                <a:gd name="T5" fmla="*/ 0 h 413"/>
                <a:gd name="T6" fmla="*/ 1246 w 1526"/>
                <a:gd name="T7" fmla="*/ 0 h 413"/>
                <a:gd name="T8" fmla="*/ 1526 w 1526"/>
                <a:gd name="T9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6" h="413">
                  <a:moveTo>
                    <a:pt x="1526" y="413"/>
                  </a:moveTo>
                  <a:lnTo>
                    <a:pt x="280" y="413"/>
                  </a:lnTo>
                  <a:lnTo>
                    <a:pt x="0" y="0"/>
                  </a:lnTo>
                  <a:lnTo>
                    <a:pt x="1246" y="0"/>
                  </a:lnTo>
                  <a:lnTo>
                    <a:pt x="1526" y="413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5161157" y="3453666"/>
              <a:ext cx="241539" cy="834170"/>
            </a:xfrm>
            <a:custGeom>
              <a:avLst/>
              <a:gdLst>
                <a:gd name="T0" fmla="*/ 280 w 280"/>
                <a:gd name="T1" fmla="*/ 967 h 967"/>
                <a:gd name="T2" fmla="*/ 280 w 280"/>
                <a:gd name="T3" fmla="*/ 413 h 967"/>
                <a:gd name="T4" fmla="*/ 0 w 280"/>
                <a:gd name="T5" fmla="*/ 0 h 967"/>
                <a:gd name="T6" fmla="*/ 0 w 280"/>
                <a:gd name="T7" fmla="*/ 553 h 967"/>
                <a:gd name="T8" fmla="*/ 280 w 280"/>
                <a:gd name="T9" fmla="*/ 967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967">
                  <a:moveTo>
                    <a:pt x="280" y="967"/>
                  </a:moveTo>
                  <a:lnTo>
                    <a:pt x="280" y="413"/>
                  </a:lnTo>
                  <a:lnTo>
                    <a:pt x="0" y="0"/>
                  </a:lnTo>
                  <a:lnTo>
                    <a:pt x="0" y="553"/>
                  </a:lnTo>
                  <a:lnTo>
                    <a:pt x="280" y="967"/>
                  </a:lnTo>
                  <a:close/>
                </a:path>
              </a:pathLst>
            </a:custGeom>
            <a:solidFill>
              <a:srgbClr val="7C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236004" y="2975765"/>
              <a:ext cx="1311209" cy="357132"/>
            </a:xfrm>
            <a:custGeom>
              <a:avLst/>
              <a:gdLst>
                <a:gd name="T0" fmla="*/ 1520 w 1520"/>
                <a:gd name="T1" fmla="*/ 414 h 414"/>
                <a:gd name="T2" fmla="*/ 280 w 1520"/>
                <a:gd name="T3" fmla="*/ 414 h 414"/>
                <a:gd name="T4" fmla="*/ 0 w 1520"/>
                <a:gd name="T5" fmla="*/ 0 h 414"/>
                <a:gd name="T6" fmla="*/ 1247 w 1520"/>
                <a:gd name="T7" fmla="*/ 0 h 414"/>
                <a:gd name="T8" fmla="*/ 1520 w 1520"/>
                <a:gd name="T9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414">
                  <a:moveTo>
                    <a:pt x="1520" y="414"/>
                  </a:moveTo>
                  <a:lnTo>
                    <a:pt x="280" y="414"/>
                  </a:lnTo>
                  <a:lnTo>
                    <a:pt x="0" y="0"/>
                  </a:lnTo>
                  <a:lnTo>
                    <a:pt x="1247" y="0"/>
                  </a:lnTo>
                  <a:lnTo>
                    <a:pt x="1520" y="414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6236004" y="2975765"/>
              <a:ext cx="241539" cy="834170"/>
            </a:xfrm>
            <a:custGeom>
              <a:avLst/>
              <a:gdLst>
                <a:gd name="T0" fmla="*/ 280 w 280"/>
                <a:gd name="T1" fmla="*/ 967 h 967"/>
                <a:gd name="T2" fmla="*/ 280 w 280"/>
                <a:gd name="T3" fmla="*/ 414 h 967"/>
                <a:gd name="T4" fmla="*/ 0 w 280"/>
                <a:gd name="T5" fmla="*/ 0 h 967"/>
                <a:gd name="T6" fmla="*/ 0 w 280"/>
                <a:gd name="T7" fmla="*/ 554 h 967"/>
                <a:gd name="T8" fmla="*/ 280 w 280"/>
                <a:gd name="T9" fmla="*/ 967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967">
                  <a:moveTo>
                    <a:pt x="280" y="967"/>
                  </a:moveTo>
                  <a:lnTo>
                    <a:pt x="280" y="414"/>
                  </a:lnTo>
                  <a:lnTo>
                    <a:pt x="0" y="0"/>
                  </a:lnTo>
                  <a:lnTo>
                    <a:pt x="0" y="554"/>
                  </a:lnTo>
                  <a:lnTo>
                    <a:pt x="280" y="967"/>
                  </a:lnTo>
                  <a:close/>
                </a:path>
              </a:pathLst>
            </a:custGeom>
            <a:solidFill>
              <a:srgbClr val="7C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311713" y="2497864"/>
              <a:ext cx="235500" cy="835033"/>
            </a:xfrm>
            <a:custGeom>
              <a:avLst/>
              <a:gdLst>
                <a:gd name="T0" fmla="*/ 273 w 273"/>
                <a:gd name="T1" fmla="*/ 968 h 968"/>
                <a:gd name="T2" fmla="*/ 273 w 273"/>
                <a:gd name="T3" fmla="*/ 414 h 968"/>
                <a:gd name="T4" fmla="*/ 0 w 273"/>
                <a:gd name="T5" fmla="*/ 0 h 968"/>
                <a:gd name="T6" fmla="*/ 0 w 273"/>
                <a:gd name="T7" fmla="*/ 554 h 968"/>
                <a:gd name="T8" fmla="*/ 273 w 273"/>
                <a:gd name="T9" fmla="*/ 96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968">
                  <a:moveTo>
                    <a:pt x="273" y="968"/>
                  </a:moveTo>
                  <a:lnTo>
                    <a:pt x="273" y="414"/>
                  </a:lnTo>
                  <a:lnTo>
                    <a:pt x="0" y="0"/>
                  </a:lnTo>
                  <a:lnTo>
                    <a:pt x="0" y="554"/>
                  </a:lnTo>
                  <a:lnTo>
                    <a:pt x="273" y="968"/>
                  </a:lnTo>
                  <a:close/>
                </a:path>
              </a:pathLst>
            </a:custGeom>
            <a:solidFill>
              <a:srgbClr val="7C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0881" tIns="15440" rIns="30881" bIns="15440" numCol="1" anchor="t" anchorCtr="0" compatLnSpc="1">
              <a:prstTxWarp prst="textNoShape">
                <a:avLst/>
              </a:prstTxWarp>
            </a:bodyPr>
            <a:lstStyle/>
            <a:p>
              <a:pPr defTabSz="617644"/>
              <a:endParaRPr lang="en-US" sz="1216">
                <a:solidFill>
                  <a:srgbClr val="FFFFFF"/>
                </a:solidFill>
                <a:latin typeface="Lato" panose="020F0502020204030203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350288" y="2878278"/>
              <a:ext cx="793628" cy="1265486"/>
              <a:chOff x="14500231" y="8396527"/>
              <a:chExt cx="1807738" cy="2882556"/>
            </a:xfrm>
            <a:solidFill>
              <a:schemeClr val="accent2"/>
            </a:solidFill>
          </p:grpSpPr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15101500" y="11121888"/>
                <a:ext cx="603234" cy="157195"/>
              </a:xfrm>
              <a:custGeom>
                <a:avLst/>
                <a:gdLst>
                  <a:gd name="T0" fmla="*/ 307 w 307"/>
                  <a:gd name="T1" fmla="*/ 80 h 80"/>
                  <a:gd name="T2" fmla="*/ 54 w 307"/>
                  <a:gd name="T3" fmla="*/ 80 h 80"/>
                  <a:gd name="T4" fmla="*/ 0 w 307"/>
                  <a:gd name="T5" fmla="*/ 0 h 80"/>
                  <a:gd name="T6" fmla="*/ 247 w 307"/>
                  <a:gd name="T7" fmla="*/ 0 h 80"/>
                  <a:gd name="T8" fmla="*/ 307 w 307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80">
                    <a:moveTo>
                      <a:pt x="307" y="80"/>
                    </a:moveTo>
                    <a:lnTo>
                      <a:pt x="54" y="80"/>
                    </a:lnTo>
                    <a:lnTo>
                      <a:pt x="0" y="0"/>
                    </a:lnTo>
                    <a:lnTo>
                      <a:pt x="247" y="0"/>
                    </a:lnTo>
                    <a:lnTo>
                      <a:pt x="307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5" name="Oval 24"/>
              <p:cNvSpPr>
                <a:spLocks noChangeArrowheads="1"/>
              </p:cNvSpPr>
              <p:nvPr/>
            </p:nvSpPr>
            <p:spPr bwMode="auto">
              <a:xfrm>
                <a:off x="14500231" y="8396527"/>
                <a:ext cx="1807738" cy="179594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15390345" y="9836822"/>
                <a:ext cx="25544" cy="1363663"/>
              </a:xfrm>
              <a:custGeom>
                <a:avLst/>
                <a:gdLst>
                  <a:gd name="T0" fmla="*/ 1 w 2"/>
                  <a:gd name="T1" fmla="*/ 104 h 104"/>
                  <a:gd name="T2" fmla="*/ 0 w 2"/>
                  <a:gd name="T3" fmla="*/ 102 h 104"/>
                  <a:gd name="T4" fmla="*/ 0 w 2"/>
                  <a:gd name="T5" fmla="*/ 1 h 104"/>
                  <a:gd name="T6" fmla="*/ 1 w 2"/>
                  <a:gd name="T7" fmla="*/ 0 h 104"/>
                  <a:gd name="T8" fmla="*/ 2 w 2"/>
                  <a:gd name="T9" fmla="*/ 1 h 104"/>
                  <a:gd name="T10" fmla="*/ 2 w 2"/>
                  <a:gd name="T11" fmla="*/ 102 h 104"/>
                  <a:gd name="T12" fmla="*/ 1 w 2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04">
                    <a:moveTo>
                      <a:pt x="1" y="104"/>
                    </a:moveTo>
                    <a:cubicBezTo>
                      <a:pt x="0" y="104"/>
                      <a:pt x="0" y="103"/>
                      <a:pt x="0" y="10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2" y="103"/>
                      <a:pt x="2" y="104"/>
                      <a:pt x="1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433320" y="2352043"/>
              <a:ext cx="787588" cy="1283602"/>
              <a:chOff x="19398808" y="6180082"/>
              <a:chExt cx="1793983" cy="2923821"/>
            </a:xfrm>
            <a:solidFill>
              <a:schemeClr val="accent4"/>
            </a:solidFill>
          </p:grpSpPr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19988288" y="8946708"/>
                <a:ext cx="601269" cy="157195"/>
              </a:xfrm>
              <a:custGeom>
                <a:avLst/>
                <a:gdLst>
                  <a:gd name="T0" fmla="*/ 306 w 306"/>
                  <a:gd name="T1" fmla="*/ 80 h 80"/>
                  <a:gd name="T2" fmla="*/ 60 w 306"/>
                  <a:gd name="T3" fmla="*/ 80 h 80"/>
                  <a:gd name="T4" fmla="*/ 0 w 306"/>
                  <a:gd name="T5" fmla="*/ 0 h 80"/>
                  <a:gd name="T6" fmla="*/ 253 w 306"/>
                  <a:gd name="T7" fmla="*/ 0 h 80"/>
                  <a:gd name="T8" fmla="*/ 306 w 306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80">
                    <a:moveTo>
                      <a:pt x="306" y="80"/>
                    </a:moveTo>
                    <a:lnTo>
                      <a:pt x="60" y="80"/>
                    </a:lnTo>
                    <a:lnTo>
                      <a:pt x="0" y="0"/>
                    </a:lnTo>
                    <a:lnTo>
                      <a:pt x="253" y="0"/>
                    </a:lnTo>
                    <a:lnTo>
                      <a:pt x="30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4" name="Oval 23"/>
              <p:cNvSpPr>
                <a:spLocks noChangeArrowheads="1"/>
              </p:cNvSpPr>
              <p:nvPr/>
            </p:nvSpPr>
            <p:spPr bwMode="auto">
              <a:xfrm>
                <a:off x="19398808" y="6180082"/>
                <a:ext cx="1793983" cy="179594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20275168" y="7687185"/>
                <a:ext cx="39299" cy="1363663"/>
              </a:xfrm>
              <a:custGeom>
                <a:avLst/>
                <a:gdLst>
                  <a:gd name="T0" fmla="*/ 1 w 3"/>
                  <a:gd name="T1" fmla="*/ 104 h 104"/>
                  <a:gd name="T2" fmla="*/ 0 w 3"/>
                  <a:gd name="T3" fmla="*/ 103 h 104"/>
                  <a:gd name="T4" fmla="*/ 0 w 3"/>
                  <a:gd name="T5" fmla="*/ 2 h 104"/>
                  <a:gd name="T6" fmla="*/ 1 w 3"/>
                  <a:gd name="T7" fmla="*/ 0 h 104"/>
                  <a:gd name="T8" fmla="*/ 3 w 3"/>
                  <a:gd name="T9" fmla="*/ 2 h 104"/>
                  <a:gd name="T10" fmla="*/ 3 w 3"/>
                  <a:gd name="T11" fmla="*/ 103 h 104"/>
                  <a:gd name="T12" fmla="*/ 1 w 3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4">
                    <a:moveTo>
                      <a:pt x="1" y="104"/>
                    </a:moveTo>
                    <a:cubicBezTo>
                      <a:pt x="0" y="104"/>
                      <a:pt x="0" y="103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3" y="103"/>
                      <a:pt x="2" y="104"/>
                      <a:pt x="1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274570" y="3361344"/>
              <a:ext cx="793627" cy="1260307"/>
              <a:chOff x="12049959" y="9496889"/>
              <a:chExt cx="1807738" cy="2870767"/>
            </a:xfrm>
            <a:solidFill>
              <a:schemeClr val="accent1"/>
            </a:solidFill>
          </p:grpSpPr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12653194" y="12196707"/>
                <a:ext cx="601269" cy="170949"/>
              </a:xfrm>
              <a:custGeom>
                <a:avLst/>
                <a:gdLst>
                  <a:gd name="T0" fmla="*/ 306 w 306"/>
                  <a:gd name="T1" fmla="*/ 87 h 87"/>
                  <a:gd name="T2" fmla="*/ 60 w 306"/>
                  <a:gd name="T3" fmla="*/ 87 h 87"/>
                  <a:gd name="T4" fmla="*/ 0 w 306"/>
                  <a:gd name="T5" fmla="*/ 0 h 87"/>
                  <a:gd name="T6" fmla="*/ 253 w 306"/>
                  <a:gd name="T7" fmla="*/ 0 h 87"/>
                  <a:gd name="T8" fmla="*/ 306 w 306"/>
                  <a:gd name="T9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6" h="87">
                    <a:moveTo>
                      <a:pt x="306" y="87"/>
                    </a:moveTo>
                    <a:lnTo>
                      <a:pt x="60" y="87"/>
                    </a:lnTo>
                    <a:lnTo>
                      <a:pt x="0" y="0"/>
                    </a:lnTo>
                    <a:lnTo>
                      <a:pt x="253" y="0"/>
                    </a:lnTo>
                    <a:lnTo>
                      <a:pt x="306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12049959" y="9496889"/>
                <a:ext cx="1807738" cy="180970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12914529" y="10950940"/>
                <a:ext cx="39299" cy="1351874"/>
              </a:xfrm>
              <a:custGeom>
                <a:avLst/>
                <a:gdLst>
                  <a:gd name="T0" fmla="*/ 1 w 3"/>
                  <a:gd name="T1" fmla="*/ 103 h 103"/>
                  <a:gd name="T2" fmla="*/ 0 w 3"/>
                  <a:gd name="T3" fmla="*/ 102 h 103"/>
                  <a:gd name="T4" fmla="*/ 0 w 3"/>
                  <a:gd name="T5" fmla="*/ 1 h 103"/>
                  <a:gd name="T6" fmla="*/ 1 w 3"/>
                  <a:gd name="T7" fmla="*/ 0 h 103"/>
                  <a:gd name="T8" fmla="*/ 3 w 3"/>
                  <a:gd name="T9" fmla="*/ 1 h 103"/>
                  <a:gd name="T10" fmla="*/ 3 w 3"/>
                  <a:gd name="T11" fmla="*/ 102 h 103"/>
                  <a:gd name="T12" fmla="*/ 1 w 3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3">
                    <a:moveTo>
                      <a:pt x="1" y="103"/>
                    </a:moveTo>
                    <a:cubicBezTo>
                      <a:pt x="1" y="103"/>
                      <a:pt x="0" y="102"/>
                      <a:pt x="0" y="10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3" y="0"/>
                      <a:pt x="3" y="1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3" y="102"/>
                      <a:pt x="2" y="103"/>
                      <a:pt x="1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474515" y="1849572"/>
              <a:ext cx="787587" cy="1272388"/>
              <a:chOff x="16948537" y="7294199"/>
              <a:chExt cx="1793983" cy="2898277"/>
            </a:xfrm>
            <a:solidFill>
              <a:schemeClr val="accent3"/>
            </a:solidFill>
          </p:grpSpPr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17551771" y="10035281"/>
                <a:ext cx="589480" cy="157195"/>
              </a:xfrm>
              <a:custGeom>
                <a:avLst/>
                <a:gdLst>
                  <a:gd name="T0" fmla="*/ 300 w 300"/>
                  <a:gd name="T1" fmla="*/ 80 h 80"/>
                  <a:gd name="T2" fmla="*/ 53 w 300"/>
                  <a:gd name="T3" fmla="*/ 80 h 80"/>
                  <a:gd name="T4" fmla="*/ 0 w 300"/>
                  <a:gd name="T5" fmla="*/ 0 h 80"/>
                  <a:gd name="T6" fmla="*/ 246 w 300"/>
                  <a:gd name="T7" fmla="*/ 0 h 80"/>
                  <a:gd name="T8" fmla="*/ 300 w 300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0" h="80">
                    <a:moveTo>
                      <a:pt x="300" y="80"/>
                    </a:moveTo>
                    <a:lnTo>
                      <a:pt x="53" y="80"/>
                    </a:lnTo>
                    <a:lnTo>
                      <a:pt x="0" y="0"/>
                    </a:lnTo>
                    <a:lnTo>
                      <a:pt x="246" y="0"/>
                    </a:lnTo>
                    <a:lnTo>
                      <a:pt x="30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16948537" y="7294199"/>
                <a:ext cx="1793983" cy="179594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17826862" y="8789513"/>
                <a:ext cx="39299" cy="1363663"/>
              </a:xfrm>
              <a:custGeom>
                <a:avLst/>
                <a:gdLst>
                  <a:gd name="T0" fmla="*/ 2 w 3"/>
                  <a:gd name="T1" fmla="*/ 104 h 104"/>
                  <a:gd name="T2" fmla="*/ 0 w 3"/>
                  <a:gd name="T3" fmla="*/ 103 h 104"/>
                  <a:gd name="T4" fmla="*/ 0 w 3"/>
                  <a:gd name="T5" fmla="*/ 2 h 104"/>
                  <a:gd name="T6" fmla="*/ 2 w 3"/>
                  <a:gd name="T7" fmla="*/ 0 h 104"/>
                  <a:gd name="T8" fmla="*/ 3 w 3"/>
                  <a:gd name="T9" fmla="*/ 2 h 104"/>
                  <a:gd name="T10" fmla="*/ 3 w 3"/>
                  <a:gd name="T11" fmla="*/ 103 h 104"/>
                  <a:gd name="T12" fmla="*/ 2 w 3"/>
                  <a:gd name="T1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4">
                    <a:moveTo>
                      <a:pt x="2" y="104"/>
                    </a:moveTo>
                    <a:cubicBezTo>
                      <a:pt x="1" y="104"/>
                      <a:pt x="0" y="103"/>
                      <a:pt x="0" y="10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3" y="1"/>
                      <a:pt x="3" y="2"/>
                    </a:cubicBezTo>
                    <a:cubicBezTo>
                      <a:pt x="3" y="103"/>
                      <a:pt x="3" y="103"/>
                      <a:pt x="3" y="103"/>
                    </a:cubicBezTo>
                    <a:cubicBezTo>
                      <a:pt x="3" y="103"/>
                      <a:pt x="2" y="104"/>
                      <a:pt x="2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0881" tIns="15440" rIns="30881" bIns="15440" numCol="1" anchor="t" anchorCtr="0" compatLnSpc="1">
                <a:prstTxWarp prst="textNoShape">
                  <a:avLst/>
                </a:prstTxWarp>
              </a:bodyPr>
              <a:lstStyle/>
              <a:p>
                <a:pPr defTabSz="617644"/>
                <a:endParaRPr lang="en-US" sz="1216">
                  <a:solidFill>
                    <a:srgbClr val="FFFFFF"/>
                  </a:solidFill>
                  <a:latin typeface="Lato" panose="020F0502020204030203" pitchFamily="34" charset="0"/>
                </a:endParaRPr>
              </a:p>
            </p:txBody>
          </p:sp>
        </p:grp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E2587364-05B4-6D36-FA2C-C20B9ECB7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410004" y="3493270"/>
              <a:ext cx="532246" cy="532246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Graphic 76" descr="Research with solid fill">
              <a:extLst>
                <a:ext uri="{FF2B5EF4-FFF2-40B4-BE49-F238E27FC236}">
                  <a16:creationId xmlns:a16="http://schemas.microsoft.com/office/drawing/2014/main" id="{F8091E5C-CD73-9563-9692-141B9B66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4457789" y="2993852"/>
              <a:ext cx="572735" cy="52814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186FA772-F5BF-457B-7D4F-29B537ED7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548642" y="2452446"/>
              <a:ext cx="578765" cy="57876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0403B330-657A-CB51-5B48-43EBF186A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6600437" y="1969348"/>
              <a:ext cx="534173" cy="5341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5ADDC03-0249-4716-8E6C-3239942F6AB0}"/>
                </a:ext>
              </a:extLst>
            </p:cNvPr>
            <p:cNvSpPr txBox="1"/>
            <p:nvPr/>
          </p:nvSpPr>
          <p:spPr>
            <a:xfrm>
              <a:off x="847247" y="3549988"/>
              <a:ext cx="2404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latin typeface="Montserrat" panose="00000500000000000000" pitchFamily="2" charset="0"/>
                </a:rPr>
                <a:t>Understand Employee’s Behavior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164F2F0-B672-D0C1-0CA6-835B8FAC7BE2}"/>
                </a:ext>
              </a:extLst>
            </p:cNvPr>
            <p:cNvSpPr txBox="1"/>
            <p:nvPr/>
          </p:nvSpPr>
          <p:spPr>
            <a:xfrm>
              <a:off x="1974487" y="2881261"/>
              <a:ext cx="2473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latin typeface="Montserrat" panose="00000500000000000000" pitchFamily="2" charset="0"/>
                </a:rPr>
                <a:t>Identifying Productivity and Preference Factors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23BF5C-3046-C995-A82D-C4A3EB5129E0}"/>
                </a:ext>
              </a:extLst>
            </p:cNvPr>
            <p:cNvSpPr txBox="1"/>
            <p:nvPr/>
          </p:nvSpPr>
          <p:spPr>
            <a:xfrm>
              <a:off x="3090847" y="2356817"/>
              <a:ext cx="2473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latin typeface="Montserrat" panose="00000500000000000000" pitchFamily="2" charset="0"/>
                </a:rPr>
                <a:t>Modeling for More Insights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BC77BBF-0397-EAC0-4ACB-CCC0EBC8B2AF}"/>
                </a:ext>
              </a:extLst>
            </p:cNvPr>
            <p:cNvSpPr txBox="1"/>
            <p:nvPr/>
          </p:nvSpPr>
          <p:spPr>
            <a:xfrm>
              <a:off x="4063483" y="1829993"/>
              <a:ext cx="2473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latin typeface="Montserrat" panose="00000500000000000000" pitchFamily="2" charset="0"/>
                </a:rPr>
                <a:t>Rule-Based Segmentation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724923-E93D-3D54-5493-7472CFCAC2C1}"/>
                </a:ext>
              </a:extLst>
            </p:cNvPr>
            <p:cNvSpPr txBox="1"/>
            <p:nvPr/>
          </p:nvSpPr>
          <p:spPr>
            <a:xfrm>
              <a:off x="5692111" y="1287677"/>
              <a:ext cx="2193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latin typeface="Montserrat" panose="00000500000000000000" pitchFamily="2" charset="0"/>
                </a:rPr>
                <a:t>Recommendations and Deployment</a:t>
              </a: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8CCF092-B105-2151-4763-8583AF20202C}"/>
                </a:ext>
              </a:extLst>
            </p:cNvPr>
            <p:cNvSpPr/>
            <p:nvPr/>
          </p:nvSpPr>
          <p:spPr>
            <a:xfrm>
              <a:off x="7305633" y="2484051"/>
              <a:ext cx="1838367" cy="364057"/>
            </a:xfrm>
            <a:custGeom>
              <a:avLst/>
              <a:gdLst>
                <a:gd name="connsiteX0" fmla="*/ 0 w 1838367"/>
                <a:gd name="connsiteY0" fmla="*/ 0 h 364057"/>
                <a:gd name="connsiteX1" fmla="*/ 1315240 w 1838367"/>
                <a:gd name="connsiteY1" fmla="*/ 0 h 364057"/>
                <a:gd name="connsiteX2" fmla="*/ 1318554 w 1838367"/>
                <a:gd name="connsiteY2" fmla="*/ 0 h 364057"/>
                <a:gd name="connsiteX3" fmla="*/ 1366765 w 1838367"/>
                <a:gd name="connsiteY3" fmla="*/ 0 h 364057"/>
                <a:gd name="connsiteX4" fmla="*/ 1388460 w 1838367"/>
                <a:gd name="connsiteY4" fmla="*/ 0 h 364057"/>
                <a:gd name="connsiteX5" fmla="*/ 1838367 w 1838367"/>
                <a:gd name="connsiteY5" fmla="*/ 0 h 364057"/>
                <a:gd name="connsiteX6" fmla="*/ 1838367 w 1838367"/>
                <a:gd name="connsiteY6" fmla="*/ 364057 h 364057"/>
                <a:gd name="connsiteX7" fmla="*/ 1386713 w 1838367"/>
                <a:gd name="connsiteY7" fmla="*/ 364057 h 364057"/>
                <a:gd name="connsiteX8" fmla="*/ 1318554 w 1838367"/>
                <a:gd name="connsiteY8" fmla="*/ 364057 h 364057"/>
                <a:gd name="connsiteX9" fmla="*/ 1007967 w 1838367"/>
                <a:gd name="connsiteY9" fmla="*/ 364057 h 364057"/>
                <a:gd name="connsiteX10" fmla="*/ 239269 w 1838367"/>
                <a:gd name="connsiteY10" fmla="*/ 364057 h 364057"/>
                <a:gd name="connsiteX11" fmla="*/ 0 w 1838367"/>
                <a:gd name="connsiteY11" fmla="*/ 0 h 3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8367" h="364057">
                  <a:moveTo>
                    <a:pt x="0" y="0"/>
                  </a:moveTo>
                  <a:cubicBezTo>
                    <a:pt x="867787" y="0"/>
                    <a:pt x="1193208" y="0"/>
                    <a:pt x="1315240" y="0"/>
                  </a:cubicBezTo>
                  <a:lnTo>
                    <a:pt x="1318554" y="0"/>
                  </a:lnTo>
                  <a:lnTo>
                    <a:pt x="1366765" y="0"/>
                  </a:lnTo>
                  <a:lnTo>
                    <a:pt x="1388460" y="0"/>
                  </a:lnTo>
                  <a:lnTo>
                    <a:pt x="1838367" y="0"/>
                  </a:lnTo>
                  <a:lnTo>
                    <a:pt x="1838367" y="364057"/>
                  </a:lnTo>
                  <a:lnTo>
                    <a:pt x="1386713" y="364057"/>
                  </a:lnTo>
                  <a:lnTo>
                    <a:pt x="1318554" y="364057"/>
                  </a:lnTo>
                  <a:lnTo>
                    <a:pt x="1007967" y="364057"/>
                  </a:lnTo>
                  <a:cubicBezTo>
                    <a:pt x="239269" y="364057"/>
                    <a:pt x="239269" y="364057"/>
                    <a:pt x="239269" y="364057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B195DCD-9388-2CCC-13C2-A21940096716}"/>
                </a:ext>
              </a:extLst>
            </p:cNvPr>
            <p:cNvGrpSpPr/>
            <p:nvPr/>
          </p:nvGrpSpPr>
          <p:grpSpPr>
            <a:xfrm>
              <a:off x="7820680" y="1390774"/>
              <a:ext cx="792765" cy="1288778"/>
              <a:chOff x="7570515" y="1422150"/>
              <a:chExt cx="792765" cy="128877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7570515" y="1422150"/>
                <a:ext cx="792765" cy="1288778"/>
                <a:chOff x="21835325" y="5079720"/>
                <a:chExt cx="1805773" cy="2935610"/>
              </a:xfrm>
              <a:solidFill>
                <a:schemeClr val="accent5"/>
              </a:solidFill>
            </p:grpSpPr>
            <p:sp>
              <p:nvSpPr>
                <p:cNvPr id="19" name="Freeform 18"/>
                <p:cNvSpPr>
                  <a:spLocks/>
                </p:cNvSpPr>
                <p:nvPr/>
              </p:nvSpPr>
              <p:spPr bwMode="auto">
                <a:xfrm>
                  <a:off x="22436595" y="7858135"/>
                  <a:ext cx="603234" cy="157195"/>
                </a:xfrm>
                <a:custGeom>
                  <a:avLst/>
                  <a:gdLst>
                    <a:gd name="T0" fmla="*/ 307 w 307"/>
                    <a:gd name="T1" fmla="*/ 80 h 80"/>
                    <a:gd name="T2" fmla="*/ 53 w 307"/>
                    <a:gd name="T3" fmla="*/ 80 h 80"/>
                    <a:gd name="T4" fmla="*/ 0 w 307"/>
                    <a:gd name="T5" fmla="*/ 0 h 80"/>
                    <a:gd name="T6" fmla="*/ 247 w 307"/>
                    <a:gd name="T7" fmla="*/ 0 h 80"/>
                    <a:gd name="T8" fmla="*/ 307 w 307"/>
                    <a:gd name="T9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7" h="80">
                      <a:moveTo>
                        <a:pt x="307" y="80"/>
                      </a:moveTo>
                      <a:lnTo>
                        <a:pt x="53" y="80"/>
                      </a:lnTo>
                      <a:lnTo>
                        <a:pt x="0" y="0"/>
                      </a:lnTo>
                      <a:lnTo>
                        <a:pt x="247" y="0"/>
                      </a:lnTo>
                      <a:lnTo>
                        <a:pt x="307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30881" tIns="15440" rIns="30881" bIns="15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17644"/>
                  <a:endParaRPr lang="en-US" sz="1216">
                    <a:solidFill>
                      <a:srgbClr val="FFFFFF"/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30" name="Freeform 29"/>
                <p:cNvSpPr>
                  <a:spLocks/>
                </p:cNvSpPr>
                <p:nvPr/>
              </p:nvSpPr>
              <p:spPr bwMode="auto">
                <a:xfrm>
                  <a:off x="22725440" y="6612368"/>
                  <a:ext cx="25544" cy="1351874"/>
                </a:xfrm>
                <a:custGeom>
                  <a:avLst/>
                  <a:gdLst>
                    <a:gd name="T0" fmla="*/ 1 w 2"/>
                    <a:gd name="T1" fmla="*/ 103 h 103"/>
                    <a:gd name="T2" fmla="*/ 0 w 2"/>
                    <a:gd name="T3" fmla="*/ 102 h 103"/>
                    <a:gd name="T4" fmla="*/ 0 w 2"/>
                    <a:gd name="T5" fmla="*/ 1 h 103"/>
                    <a:gd name="T6" fmla="*/ 1 w 2"/>
                    <a:gd name="T7" fmla="*/ 0 h 103"/>
                    <a:gd name="T8" fmla="*/ 2 w 2"/>
                    <a:gd name="T9" fmla="*/ 1 h 103"/>
                    <a:gd name="T10" fmla="*/ 2 w 2"/>
                    <a:gd name="T11" fmla="*/ 102 h 103"/>
                    <a:gd name="T12" fmla="*/ 1 w 2"/>
                    <a:gd name="T13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03">
                      <a:moveTo>
                        <a:pt x="1" y="103"/>
                      </a:moveTo>
                      <a:cubicBezTo>
                        <a:pt x="0" y="103"/>
                        <a:pt x="0" y="103"/>
                        <a:pt x="0" y="10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2" y="0"/>
                        <a:pt x="2" y="0"/>
                        <a:pt x="2" y="1"/>
                      </a:cubicBezTo>
                      <a:cubicBezTo>
                        <a:pt x="2" y="102"/>
                        <a:pt x="2" y="102"/>
                        <a:pt x="2" y="102"/>
                      </a:cubicBezTo>
                      <a:cubicBezTo>
                        <a:pt x="2" y="103"/>
                        <a:pt x="2" y="103"/>
                        <a:pt x="1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30881" tIns="15440" rIns="30881" bIns="15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17644"/>
                  <a:endParaRPr lang="en-US" sz="1216">
                    <a:solidFill>
                      <a:srgbClr val="FFFFFF"/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21" name="Oval 20"/>
                <p:cNvSpPr>
                  <a:spLocks noChangeArrowheads="1"/>
                </p:cNvSpPr>
                <p:nvPr/>
              </p:nvSpPr>
              <p:spPr bwMode="auto">
                <a:xfrm>
                  <a:off x="21835325" y="5079720"/>
                  <a:ext cx="1805773" cy="1795949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30881" tIns="15440" rIns="30881" bIns="154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17644"/>
                  <a:endParaRPr lang="en-US" sz="1216">
                    <a:solidFill>
                      <a:srgbClr val="FFFFFF"/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pic>
            <p:nvPicPr>
              <p:cNvPr id="81" name="Graphic 80" descr="Target Audience with solid fill">
                <a:extLst>
                  <a:ext uri="{FF2B5EF4-FFF2-40B4-BE49-F238E27FC236}">
                    <a16:creationId xmlns:a16="http://schemas.microsoft.com/office/drawing/2014/main" id="{DA7E71FB-77A7-F430-250C-695EF7112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7692993" y="1557444"/>
                <a:ext cx="536595" cy="53659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91BC1-6C96-4F30-C36C-F5CEDA0A70D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1DB80D-3D27-363D-E4EF-A5FE778F8C8E}"/>
              </a:ext>
            </a:extLst>
          </p:cNvPr>
          <p:cNvGrpSpPr/>
          <p:nvPr/>
        </p:nvGrpSpPr>
        <p:grpSpPr>
          <a:xfrm>
            <a:off x="198273" y="831947"/>
            <a:ext cx="2363738" cy="1828800"/>
            <a:chOff x="128231" y="695785"/>
            <a:chExt cx="2363738" cy="18288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3B92440-91EE-CE10-4C69-298D6F42CB77}"/>
                </a:ext>
              </a:extLst>
            </p:cNvPr>
            <p:cNvSpPr txBox="1"/>
            <p:nvPr/>
          </p:nvSpPr>
          <p:spPr>
            <a:xfrm>
              <a:off x="298294" y="889209"/>
              <a:ext cx="2193675" cy="1346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latin typeface="Montserrat" panose="00000500000000000000" pitchFamily="2" charset="0"/>
                </a:rPr>
                <a:t>42% </a:t>
              </a:r>
              <a:r>
                <a:rPr lang="en-US" sz="1050">
                  <a:latin typeface="Montserrat" panose="00000500000000000000" pitchFamily="2" charset="0"/>
                </a:rPr>
                <a:t>Feel More Productive at Home*</a:t>
              </a:r>
            </a:p>
            <a:p>
              <a:endParaRPr lang="en-US" sz="1200">
                <a:latin typeface="Montserrat" panose="00000500000000000000" pitchFamily="2" charset="0"/>
              </a:endParaRPr>
            </a:p>
            <a:p>
              <a:r>
                <a:rPr lang="en-US" sz="2400">
                  <a:latin typeface="Montserrat" panose="00000500000000000000" pitchFamily="2" charset="0"/>
                </a:rPr>
                <a:t>43% </a:t>
              </a:r>
              <a:r>
                <a:rPr lang="en-US" sz="1050">
                  <a:latin typeface="Montserrat" panose="00000500000000000000" pitchFamily="2" charset="0"/>
                </a:rPr>
                <a:t>Feel More Productive at Office*</a:t>
              </a:r>
              <a:endParaRPr lang="en-US" sz="1200">
                <a:latin typeface="Montserrat" panose="00000500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1E0384A-CE58-B42E-C59A-9F99C6DF0CE1}"/>
                </a:ext>
              </a:extLst>
            </p:cNvPr>
            <p:cNvSpPr/>
            <p:nvPr/>
          </p:nvSpPr>
          <p:spPr>
            <a:xfrm>
              <a:off x="128231" y="695785"/>
              <a:ext cx="1828800" cy="1828800"/>
            </a:xfrm>
            <a:prstGeom prst="ellipse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5BF0DCB-7D85-5956-4BB2-2E588151F7A1}"/>
              </a:ext>
            </a:extLst>
          </p:cNvPr>
          <p:cNvSpPr txBox="1"/>
          <p:nvPr/>
        </p:nvSpPr>
        <p:spPr>
          <a:xfrm>
            <a:off x="0" y="4939801"/>
            <a:ext cx="76752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Montserrat" panose="00000500000000000000" pitchFamily="2" charset="0"/>
              </a:rPr>
              <a:t>*Result of Forbes research through surveys. People are split about their preferences. </a:t>
            </a:r>
            <a:r>
              <a:rPr lang="en-US" sz="600" dirty="0">
                <a:latin typeface="Montserrat" panose="00000500000000000000" pitchFamily="2" charset="0"/>
                <a:hlinkClick r:id="rId13"/>
              </a:rPr>
              <a:t>https://www.forbes.com/sites/tracybrower/2023/08/06/the-productivity-problem-with-remote-work</a:t>
            </a:r>
            <a:r>
              <a:rPr lang="en-US" sz="600" dirty="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2406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50A4F-D600-A27F-08DD-F41A601A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07;p34">
            <a:extLst>
              <a:ext uri="{FF2B5EF4-FFF2-40B4-BE49-F238E27FC236}">
                <a16:creationId xmlns:a16="http://schemas.microsoft.com/office/drawing/2014/main" id="{1436457A-335F-21D1-E670-75784726B83C}"/>
              </a:ext>
            </a:extLst>
          </p:cNvPr>
          <p:cNvSpPr txBox="1">
            <a:spLocks/>
          </p:cNvSpPr>
          <p:nvPr/>
        </p:nvSpPr>
        <p:spPr>
          <a:xfrm>
            <a:off x="430258" y="170918"/>
            <a:ext cx="8408941" cy="431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32A06"/>
                </a:solidFill>
                <a:effectLst/>
                <a:uLnTx/>
                <a:uFillTx/>
                <a:latin typeface="Alata" panose="020B0604020202020204" charset="0"/>
                <a:sym typeface="Arial"/>
              </a:rPr>
              <a:t>NOISE AND FOCUS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CC94F-3219-4E68-8587-41383954A68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4D4485-44D4-A70A-39AA-DD6DC4376548}"/>
              </a:ext>
            </a:extLst>
          </p:cNvPr>
          <p:cNvGraphicFramePr>
            <a:graphicFrameLocks noGrp="1"/>
          </p:cNvGraphicFramePr>
          <p:nvPr/>
        </p:nvGraphicFramePr>
        <p:xfrm>
          <a:off x="659170" y="1682617"/>
          <a:ext cx="7813288" cy="1036320"/>
        </p:xfrm>
        <a:graphic>
          <a:graphicData uri="http://schemas.openxmlformats.org/drawingml/2006/table">
            <a:tbl>
              <a:tblPr firstRow="1" bandRow="1">
                <a:tableStyleId>{3C5361E7-DA70-4391-9E19-CDB0772468EE}</a:tableStyleId>
              </a:tblPr>
              <a:tblGrid>
                <a:gridCol w="1953322">
                  <a:extLst>
                    <a:ext uri="{9D8B030D-6E8A-4147-A177-3AD203B41FA5}">
                      <a16:colId xmlns:a16="http://schemas.microsoft.com/office/drawing/2014/main" val="1597674302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4245686690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2695754145"/>
                    </a:ext>
                  </a:extLst>
                </a:gridCol>
                <a:gridCol w="1953322">
                  <a:extLst>
                    <a:ext uri="{9D8B030D-6E8A-4147-A177-3AD203B41FA5}">
                      <a16:colId xmlns:a16="http://schemas.microsoft.com/office/drawing/2014/main" val="3185176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Distraction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Employees with Sats &lt; 2.5 (avg time lost)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Employees with Sats &gt;= 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Percent difference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559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OBSV_PreC_5F_lost_noise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142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49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2198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9D2E71E-AF70-4A5F-0456-A93C28F06443}"/>
              </a:ext>
            </a:extLst>
          </p:cNvPr>
          <p:cNvSpPr txBox="1"/>
          <p:nvPr/>
        </p:nvSpPr>
        <p:spPr>
          <a:xfrm>
            <a:off x="2378733" y="1051084"/>
            <a:ext cx="437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Moving from Dissatisfied to Satisfied</a:t>
            </a:r>
          </a:p>
          <a:p>
            <a:pPr algn="ctr"/>
            <a:r>
              <a:rPr lang="en-US" dirty="0">
                <a:latin typeface="Montserrat" panose="00000500000000000000" pitchFamily="2" charset="0"/>
              </a:rPr>
              <a:t>Expected Distraction Reduction</a:t>
            </a:r>
          </a:p>
        </p:txBody>
      </p:sp>
    </p:spTree>
    <p:extLst>
      <p:ext uri="{BB962C8B-B14F-4D97-AF65-F5344CB8AC3E}">
        <p14:creationId xmlns:p14="http://schemas.microsoft.com/office/powerpoint/2010/main" val="211279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E745A-4708-E30F-0E0B-5B365624C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AD6B9F1C-375D-B8BD-85F8-484050ED77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D6B9F1C-375D-B8BD-85F8-484050ED7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D3A08BB-7782-2470-22BC-C25885B33C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421" y="1019177"/>
            <a:ext cx="9021158" cy="1552573"/>
          </a:xfrm>
        </p:spPr>
        <p:txBody>
          <a:bodyPr vert="horz"/>
          <a:lstStyle/>
          <a:p>
            <a:pPr algn="ctr"/>
            <a:r>
              <a:rPr lang="en-US" sz="4600"/>
              <a:t>Analysis on Work </a:t>
            </a:r>
            <a:br>
              <a:rPr lang="en-US" sz="4600"/>
            </a:br>
            <a:r>
              <a:rPr lang="en-US" sz="4600"/>
              <a:t>Productivity and Preference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13FC53-3567-E125-BC1F-0B8D86EA3957}"/>
              </a:ext>
            </a:extLst>
          </p:cNvPr>
          <p:cNvCxnSpPr>
            <a:cxnSpLocks/>
          </p:cNvCxnSpPr>
          <p:nvPr/>
        </p:nvCxnSpPr>
        <p:spPr>
          <a:xfrm>
            <a:off x="734400" y="2571750"/>
            <a:ext cx="7675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C4B7DB-FD1C-44EC-0FE4-E30A511CB821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72458" y="4663217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834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36427-EF96-6894-85AA-C21788BAE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520AAE8C-5BA7-FDA4-1F93-3BEC2A103C9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56520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1" imgH="281" progId="TCLayout.ActiveDocument.1">
                  <p:embed/>
                </p:oleObj>
              </mc:Choice>
              <mc:Fallback>
                <p:oleObj name="think-cell Slide" r:id="rId4" imgW="281" imgH="281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20AAE8C-5BA7-FDA4-1F93-3BEC2A103C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47F1DE7-3C8D-4A07-4AF9-7C58279C3F81}"/>
              </a:ext>
            </a:extLst>
          </p:cNvPr>
          <p:cNvSpPr txBox="1"/>
          <p:nvPr/>
        </p:nvSpPr>
        <p:spPr>
          <a:xfrm>
            <a:off x="0" y="4881890"/>
            <a:ext cx="4709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latin typeface="Montserrat" panose="00000500000000000000" pitchFamily="2" charset="0"/>
              </a:rPr>
              <a:t>*Average of Post Covid Impact Shift Metrics  A &amp; E; 0 = Home Preferred, 5 = Office Preferred</a:t>
            </a:r>
          </a:p>
          <a:p>
            <a:r>
              <a:rPr lang="en-US" sz="600" baseline="30000">
                <a:latin typeface="Montserrat" panose="00000500000000000000" pitchFamily="2" charset="0"/>
              </a:rPr>
              <a:t>1 </a:t>
            </a:r>
            <a:r>
              <a:rPr lang="en-US" sz="600">
                <a:latin typeface="Montserrat" panose="00000500000000000000" pitchFamily="2" charset="0"/>
              </a:rPr>
              <a:t>Average of Post Covid Impact Shift Metrics  F, I &amp; J; 0 = Home Preferred, 5 = Office Preferred</a:t>
            </a:r>
          </a:p>
        </p:txBody>
      </p:sp>
      <p:sp>
        <p:nvSpPr>
          <p:cNvPr id="2" name="Google Shape;407;p34">
            <a:extLst>
              <a:ext uri="{FF2B5EF4-FFF2-40B4-BE49-F238E27FC236}">
                <a16:creationId xmlns:a16="http://schemas.microsoft.com/office/drawing/2014/main" id="{356CC126-479E-C708-D057-4253E9EC09F0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8050042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dirty="0">
                <a:solidFill>
                  <a:schemeClr val="accent2">
                    <a:lumMod val="10000"/>
                  </a:schemeClr>
                </a:solidFill>
              </a:rPr>
              <a:t>Ability to Collaborate Effectively is a key factor in determining Perceived Productivity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91249-77FC-B45E-EE7F-0AB007B6E03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97E0CC-EFCC-08E2-ED3E-3CB57F8397EE}"/>
              </a:ext>
            </a:extLst>
          </p:cNvPr>
          <p:cNvGrpSpPr/>
          <p:nvPr/>
        </p:nvGrpSpPr>
        <p:grpSpPr>
          <a:xfrm>
            <a:off x="5620218" y="1810426"/>
            <a:ext cx="3055427" cy="2081556"/>
            <a:chOff x="5880409" y="1605776"/>
            <a:chExt cx="2795231" cy="1723788"/>
          </a:xfrm>
        </p:grpSpPr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5BAEB41F-0990-5C88-1B5D-FCA254F30C25}"/>
                </a:ext>
              </a:extLst>
            </p:cNvPr>
            <p:cNvSpPr/>
            <p:nvPr/>
          </p:nvSpPr>
          <p:spPr>
            <a:xfrm flipH="1">
              <a:off x="6587724" y="1605776"/>
              <a:ext cx="1397619" cy="861896"/>
            </a:xfrm>
            <a:prstGeom prst="round2Same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6D3FD13D-831B-A34A-0443-3B274D269769}"/>
                </a:ext>
              </a:extLst>
            </p:cNvPr>
            <p:cNvSpPr/>
            <p:nvPr/>
          </p:nvSpPr>
          <p:spPr>
            <a:xfrm rot="5400000" flipH="1">
              <a:off x="7545884" y="2199809"/>
              <a:ext cx="861895" cy="1397616"/>
            </a:xfrm>
            <a:prstGeom prst="round2Same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1D3EBAD0-5BD9-B972-99B8-D985C0821E2F}"/>
                </a:ext>
              </a:extLst>
            </p:cNvPr>
            <p:cNvSpPr/>
            <p:nvPr/>
          </p:nvSpPr>
          <p:spPr>
            <a:xfrm rot="16200000">
              <a:off x="6148270" y="2199808"/>
              <a:ext cx="861895" cy="1397617"/>
            </a:xfrm>
            <a:prstGeom prst="round2Same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99EA8FF-CF0D-85C3-3C76-B44C0167814F}"/>
              </a:ext>
            </a:extLst>
          </p:cNvPr>
          <p:cNvSpPr txBox="1"/>
          <p:nvPr/>
        </p:nvSpPr>
        <p:spPr>
          <a:xfrm>
            <a:off x="202115" y="4536259"/>
            <a:ext cx="5418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latin typeface="Montserrat" panose="00000500000000000000" pitchFamily="2" charset="0"/>
              </a:rPr>
              <a:t>High correlation between Perceived Productivity and Collaborative Quotients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50739B-F427-7D97-37F3-8B1C721B236D}"/>
              </a:ext>
            </a:extLst>
          </p:cNvPr>
          <p:cNvSpPr txBox="1"/>
          <p:nvPr/>
        </p:nvSpPr>
        <p:spPr>
          <a:xfrm>
            <a:off x="4988158" y="1242144"/>
            <a:ext cx="4319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Perceived Collaborative Quotient</a:t>
            </a:r>
          </a:p>
          <a:p>
            <a:pPr algn="ctr"/>
            <a:r>
              <a:rPr lang="en-US">
                <a:latin typeface="Montserrat" panose="00000500000000000000" pitchFamily="2" charset="0"/>
              </a:rPr>
              <a:t>comprises abilities for: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E272AF-B0D9-CC14-1A13-01D442AFC475}"/>
              </a:ext>
            </a:extLst>
          </p:cNvPr>
          <p:cNvSpPr txBox="1"/>
          <p:nvPr/>
        </p:nvSpPr>
        <p:spPr>
          <a:xfrm>
            <a:off x="6384069" y="2004883"/>
            <a:ext cx="152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Colleague Access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F727EE-AE7D-642F-76BF-BC81061F7401}"/>
              </a:ext>
            </a:extLst>
          </p:cNvPr>
          <p:cNvSpPr txBox="1"/>
          <p:nvPr/>
        </p:nvSpPr>
        <p:spPr>
          <a:xfrm>
            <a:off x="5620215" y="3101970"/>
            <a:ext cx="152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Manager Interaction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4DA324-2031-E6A4-BCB3-5A092DC6D803}"/>
              </a:ext>
            </a:extLst>
          </p:cNvPr>
          <p:cNvSpPr txBox="1"/>
          <p:nvPr/>
        </p:nvSpPr>
        <p:spPr>
          <a:xfrm>
            <a:off x="7147930" y="3103059"/>
            <a:ext cx="152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Client Engagement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E71DF7CE-82F0-E8DC-4D11-F5127EADC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7688785"/>
              </p:ext>
            </p:extLst>
          </p:nvPr>
        </p:nvGraphicFramePr>
        <p:xfrm>
          <a:off x="820587" y="1054189"/>
          <a:ext cx="3851607" cy="349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D525E71C-57B2-6CE7-95B7-1E55DCA8A5D1}"/>
              </a:ext>
            </a:extLst>
          </p:cNvPr>
          <p:cNvSpPr/>
          <p:nvPr/>
        </p:nvSpPr>
        <p:spPr>
          <a:xfrm>
            <a:off x="6698534" y="2556634"/>
            <a:ext cx="898791" cy="589146"/>
          </a:xfrm>
          <a:prstGeom prst="rect">
            <a:avLst/>
          </a:prstGeom>
          <a:solidFill>
            <a:schemeClr val="accent4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Handshake with solid fill">
            <a:extLst>
              <a:ext uri="{FF2B5EF4-FFF2-40B4-BE49-F238E27FC236}">
                <a16:creationId xmlns:a16="http://schemas.microsoft.com/office/drawing/2014/main" id="{1900F4D1-45E4-D92D-A4C3-A65F66AC1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0727" y="2390709"/>
            <a:ext cx="914400" cy="9144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D939429-973E-EACB-27DA-B137A548FF3C}"/>
              </a:ext>
            </a:extLst>
          </p:cNvPr>
          <p:cNvCxnSpPr>
            <a:cxnSpLocks/>
          </p:cNvCxnSpPr>
          <p:nvPr/>
        </p:nvCxnSpPr>
        <p:spPr>
          <a:xfrm>
            <a:off x="1286650" y="4268372"/>
            <a:ext cx="324902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Work from home house with solid fill">
            <a:extLst>
              <a:ext uri="{FF2B5EF4-FFF2-40B4-BE49-F238E27FC236}">
                <a16:creationId xmlns:a16="http://schemas.microsoft.com/office/drawing/2014/main" id="{588B484C-7DF5-92D2-4B8A-B098A82330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2008" y="4092380"/>
            <a:ext cx="344906" cy="3449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3A331D-542A-BF60-B476-B1893D5182D0}"/>
              </a:ext>
            </a:extLst>
          </p:cNvPr>
          <p:cNvCxnSpPr>
            <a:cxnSpLocks/>
          </p:cNvCxnSpPr>
          <p:nvPr/>
        </p:nvCxnSpPr>
        <p:spPr>
          <a:xfrm flipV="1">
            <a:off x="1084461" y="1113305"/>
            <a:ext cx="0" cy="292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uilding with solid fill">
            <a:extLst>
              <a:ext uri="{FF2B5EF4-FFF2-40B4-BE49-F238E27FC236}">
                <a16:creationId xmlns:a16="http://schemas.microsoft.com/office/drawing/2014/main" id="{D669AFFC-17BB-8205-AF0D-17152192AA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65415" y="4092380"/>
            <a:ext cx="344906" cy="344906"/>
          </a:xfrm>
          <a:prstGeom prst="rect">
            <a:avLst/>
          </a:prstGeom>
        </p:spPr>
      </p:pic>
      <p:pic>
        <p:nvPicPr>
          <p:cNvPr id="17" name="Graphic 16" descr="Building with solid fill">
            <a:extLst>
              <a:ext uri="{FF2B5EF4-FFF2-40B4-BE49-F238E27FC236}">
                <a16:creationId xmlns:a16="http://schemas.microsoft.com/office/drawing/2014/main" id="{6BA97310-AADD-453D-C325-B53F079793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2008" y="768399"/>
            <a:ext cx="344906" cy="34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68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03E9B-73B7-8732-04C1-E15D3FA4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E2A495C3-BF56-093B-5875-BA2FC9FA2E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25033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532" imgH="530" progId="TCLayout.ActiveDocument.1">
                  <p:embed/>
                </p:oleObj>
              </mc:Choice>
              <mc:Fallback>
                <p:oleObj name="think-cell Slide" r:id="rId22" imgW="532" imgH="53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2A495C3-BF56-093B-5875-BA2FC9FA2E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5F69B-5B2E-68DF-9E18-31464A5B7FD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7</a:t>
            </a:fld>
            <a:endParaRPr lang="en"/>
          </a:p>
        </p:txBody>
      </p:sp>
      <p:graphicFrame>
        <p:nvGraphicFramePr>
          <p:cNvPr id="593" name="Chart 592">
            <a:extLst>
              <a:ext uri="{FF2B5EF4-FFF2-40B4-BE49-F238E27FC236}">
                <a16:creationId xmlns:a16="http://schemas.microsoft.com/office/drawing/2014/main" id="{EE1EB1B4-2A59-931C-D919-D320337DF9D2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99138267"/>
              </p:ext>
            </p:extLst>
          </p:nvPr>
        </p:nvGraphicFramePr>
        <p:xfrm>
          <a:off x="739775" y="1084263"/>
          <a:ext cx="5505450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sp>
        <p:nvSpPr>
          <p:cNvPr id="399" name="Google Shape;7;p1">
            <a:extLst>
              <a:ext uri="{FF2B5EF4-FFF2-40B4-BE49-F238E27FC236}">
                <a16:creationId xmlns:a16="http://schemas.microsoft.com/office/drawing/2014/main" id="{7EEBE2D7-2397-5065-446E-AFC2569CB7C4}"/>
              </a:ext>
            </a:extLst>
          </p:cNvPr>
          <p:cNvSpPr txBox="1"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6233478" y="3514889"/>
            <a:ext cx="1588134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100" kern="120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t>WFH Preference </a:t>
            </a:r>
            <a:r>
              <a:rPr lang="en-US" sz="1100" kern="120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t>Rate</a:t>
            </a:r>
          </a:p>
        </p:txBody>
      </p:sp>
      <p:sp>
        <p:nvSpPr>
          <p:cNvPr id="17" name="Google Shape;7;p1">
            <a:extLst>
              <a:ext uri="{FF2B5EF4-FFF2-40B4-BE49-F238E27FC236}">
                <a16:creationId xmlns:a16="http://schemas.microsoft.com/office/drawing/2014/main" id="{D40D5149-8C0D-70BE-8F23-7AF7E601D061}"/>
              </a:ext>
            </a:extLst>
          </p:cNvPr>
          <p:cNvSpPr txBox="1"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363538" y="1419225"/>
            <a:ext cx="336550" cy="208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vert270" wrap="non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defRPr sz="1330" b="0" i="0" u="none" strike="noStrike" kern="1200" baseline="0">
                <a:solidFill>
                  <a:srgbClr val="B2D190">
                    <a:lumMod val="50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100">
                <a:solidFill>
                  <a:srgbClr val="B2D190">
                    <a:lumMod val="50000"/>
                  </a:srgbClr>
                </a:solidFill>
                <a:latin typeface="Montserrat" panose="00000500000000000000" pitchFamily="2" charset="0"/>
                <a:sym typeface="Montserrat" panose="00000500000000000000" pitchFamily="2" charset="0"/>
              </a:rPr>
              <a:t>Time Loss Due to Distractions</a:t>
            </a:r>
          </a:p>
          <a:p>
            <a:pPr algn="ctr" rtl="0">
              <a:defRPr sz="1330" b="0" i="0" u="none" strike="noStrike" kern="1200" baseline="0">
                <a:solidFill>
                  <a:srgbClr val="B2D190">
                    <a:lumMod val="50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100">
                <a:solidFill>
                  <a:srgbClr val="B2D190">
                    <a:lumMod val="50000"/>
                  </a:srgbClr>
                </a:solidFill>
                <a:latin typeface="Montserrat" panose="00000500000000000000" pitchFamily="2" charset="0"/>
                <a:sym typeface="Montserrat" panose="00000500000000000000" pitchFamily="2" charset="0"/>
              </a:rPr>
              <a:t>(Minute/Week)</a:t>
            </a:r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6D6A6C74-B817-986B-2EC0-065AB71478F3}"/>
              </a:ext>
            </a:extLst>
          </p:cNvPr>
          <p:cNvSpPr txBox="1"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1490663" y="3635375"/>
            <a:ext cx="42862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0F592063-3954-4710-8A29-B22EB2DEF820}" type="datetime'''''''''''''''0-20''''''%''''''''''''''''''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0-20%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6" name="Google Shape;7;p1">
            <a:extLst>
              <a:ext uri="{FF2B5EF4-FFF2-40B4-BE49-F238E27FC236}">
                <a16:creationId xmlns:a16="http://schemas.microsoft.com/office/drawing/2014/main" id="{5E9199DF-4C24-E967-B7AE-C5263E2B37FD}"/>
              </a:ext>
            </a:extLst>
          </p:cNvPr>
          <p:cNvSpPr txBox="1"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2436813" y="3635375"/>
            <a:ext cx="51752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7EBF563D-5DD1-49EB-8640-D4C2E48056F0}" type="datetime'''''''''''''2''''''''''''''''''''''''0-4''''0''''%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20-40%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9" name="Google Shape;7;p1">
            <a:extLst>
              <a:ext uri="{FF2B5EF4-FFF2-40B4-BE49-F238E27FC236}">
                <a16:creationId xmlns:a16="http://schemas.microsoft.com/office/drawing/2014/main" id="{A7102552-8A20-8FB6-CCFD-E902A6883696}"/>
              </a:ext>
            </a:extLst>
          </p:cNvPr>
          <p:cNvSpPr txBox="1"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3425825" y="3635375"/>
            <a:ext cx="522288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A0001784-F867-4FFC-89CE-30C3CFB7274B}" type="datetime'''''''''4''0''''''''-''''''''''60''''''''''''''''''''''%''''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40-60%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3" name="Google Shape;7;p1">
            <a:extLst>
              <a:ext uri="{FF2B5EF4-FFF2-40B4-BE49-F238E27FC236}">
                <a16:creationId xmlns:a16="http://schemas.microsoft.com/office/drawing/2014/main" id="{16AF61E3-B976-FBBF-5503-49690CB34E12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4416425" y="3635375"/>
            <a:ext cx="519113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AEEE29F7-2F24-486B-80DA-6941F2A6E79E}" type="datetime'''''''''''''''6''''''0''''-''''''''''80''''''''''''''''''%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60-80%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9" name="Google Shape;7;p1">
            <a:extLst>
              <a:ext uri="{FF2B5EF4-FFF2-40B4-BE49-F238E27FC236}">
                <a16:creationId xmlns:a16="http://schemas.microsoft.com/office/drawing/2014/main" id="{CA9B7F9E-328D-42C3-DC76-EB8D0A2D816F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5378450" y="3635375"/>
            <a:ext cx="57467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A6568A5-6876-4FA2-80F3-7050CC7CA3B0}" type="datetime'''80''''-''''''''''''''''''''100%''''''''''''''''''''''''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80-100%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41" name="Google Shape;7;p1">
            <a:extLst>
              <a:ext uri="{FF2B5EF4-FFF2-40B4-BE49-F238E27FC236}">
                <a16:creationId xmlns:a16="http://schemas.microsoft.com/office/drawing/2014/main" id="{05F113DD-EF15-2EB1-5910-3EE8FAA39603}"/>
              </a:ext>
            </a:extLst>
          </p:cNvPr>
          <p:cNvSpPr txBox="1"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1573213" y="1831975"/>
            <a:ext cx="263525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0638" tIns="0" rIns="20638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A9949D9-5733-43CF-9C55-F0E8708D734D}" type="datetime'''''''''2''''1''''0'''">
              <a:rPr lang="en-US" altLang="en-US" sz="1100" kern="1200" smtClean="0"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210</a:t>
            </a:fld>
            <a:endParaRPr lang="en-US" sz="1100" kern="1200"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4" name="Google Shape;7;p1">
            <a:extLst>
              <a:ext uri="{FF2B5EF4-FFF2-40B4-BE49-F238E27FC236}">
                <a16:creationId xmlns:a16="http://schemas.microsoft.com/office/drawing/2014/main" id="{F7F1CEC0-B97D-A692-D782-32B25583CADA}"/>
              </a:ext>
            </a:extLst>
          </p:cNvPr>
          <p:cNvSpPr txBox="1"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2562224" y="1990725"/>
            <a:ext cx="26670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0638" tIns="0" rIns="20638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34DB874-BA90-43B9-B146-AC0D7C0DF054}" type="datetime'''''''''1''''''''''8''''''''''''''9'''''">
              <a:rPr lang="en-US" altLang="en-US" sz="1100" kern="1200" smtClean="0"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189</a:t>
            </a:fld>
            <a:endParaRPr lang="en-US" sz="1100" kern="1200"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8" name="Google Shape;7;p1">
            <a:extLst>
              <a:ext uri="{FF2B5EF4-FFF2-40B4-BE49-F238E27FC236}">
                <a16:creationId xmlns:a16="http://schemas.microsoft.com/office/drawing/2014/main" id="{572D31E8-A5EB-A402-CDA6-D895D49B8D5D}"/>
              </a:ext>
            </a:extLst>
          </p:cNvPr>
          <p:cNvSpPr txBox="1"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3535363" y="1304925"/>
            <a:ext cx="301625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0638" tIns="0" rIns="20638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0092740-E0E4-480E-8A99-77C8206459A9}" type="datetime'''''''''''''''''''''''''''''''2''''''''''''80'''''''''''''">
              <a:rPr lang="en-US" altLang="en-US" sz="1100" kern="1200" smtClean="0"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280</a:t>
            </a:fld>
            <a:endParaRPr lang="en-US" sz="1100" kern="1200"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11" name="Google Shape;7;p1">
            <a:extLst>
              <a:ext uri="{FF2B5EF4-FFF2-40B4-BE49-F238E27FC236}">
                <a16:creationId xmlns:a16="http://schemas.microsoft.com/office/drawing/2014/main" id="{C00A3EC1-744E-9641-3E93-2851CF3DDBDD}"/>
              </a:ext>
            </a:extLst>
          </p:cNvPr>
          <p:cNvSpPr txBox="1"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4532312" y="1485900"/>
            <a:ext cx="285750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0638" tIns="0" rIns="20638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EE59D30-7687-4DC6-9143-86707FB93FFB}" type="datetime'''''''''''2''''''''56'''''''''''''''''''''''''''''''''''">
              <a:rPr lang="en-US" altLang="en-US" sz="1100" kern="1200" smtClean="0"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256</a:t>
            </a:fld>
            <a:endParaRPr lang="en-US" sz="1100" kern="1200"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17" name="Google Shape;7;p1">
            <a:extLst>
              <a:ext uri="{FF2B5EF4-FFF2-40B4-BE49-F238E27FC236}">
                <a16:creationId xmlns:a16="http://schemas.microsoft.com/office/drawing/2014/main" id="{936AAD36-D226-502D-8E1E-194247E0BCFF}"/>
              </a:ext>
            </a:extLst>
          </p:cNvPr>
          <p:cNvSpPr txBox="1"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5518150" y="1349375"/>
            <a:ext cx="295275" cy="15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20638" tIns="0" rIns="20638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A30040D-850C-48D2-804A-689D5B37B7DC}" type="datetime'''''''2''7''''''''''''''''''4'''''''''''''''''''''''">
              <a:rPr lang="en-US" altLang="en-US" sz="1100" kern="1200" smtClean="0">
                <a:latin typeface="Montserrat" panose="00000500000000000000" pitchFamily="2" charset="0"/>
                <a:cs typeface="+mn-cs"/>
                <a:sym typeface="Montserrat" panose="00000500000000000000" pitchFamily="2" charset="0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274</a:t>
            </a:fld>
            <a:endParaRPr lang="en-US" sz="1100" kern="1200">
              <a:latin typeface="Montserrat" panose="00000500000000000000" pitchFamily="2" charset="0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78DCEBD-F4C7-94D1-905F-D765E7B761C0}"/>
              </a:ext>
            </a:extLst>
          </p:cNvPr>
          <p:cNvSpPr txBox="1"/>
          <p:nvPr/>
        </p:nvSpPr>
        <p:spPr>
          <a:xfrm>
            <a:off x="0" y="4956230"/>
            <a:ext cx="47093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latin typeface="Montserrat" panose="00000500000000000000" pitchFamily="2" charset="0"/>
              </a:rPr>
              <a:t>*Average of Post Covid Impact Shift Metrics  A &amp; E; 0 = Home Preferred, 5 = Office Preferred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29208944-B619-D91B-C17E-8BFFE2108F12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6413500" y="1133475"/>
            <a:ext cx="187325" cy="139700"/>
          </a:xfrm>
          <a:prstGeom prst="rect">
            <a:avLst/>
          </a:prstGeom>
          <a:solidFill>
            <a:schemeClr val="accent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C7B47EA-203A-F469-BCA1-61D456C9CE68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6413500" y="1344613"/>
            <a:ext cx="187325" cy="139700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ADBC4CF-5A97-C5C2-1600-E1B12324CF31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6413500" y="1555750"/>
            <a:ext cx="187325" cy="13970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7;p1">
            <a:extLst>
              <a:ext uri="{FF2B5EF4-FFF2-40B4-BE49-F238E27FC236}">
                <a16:creationId xmlns:a16="http://schemas.microsoft.com/office/drawing/2014/main" id="{604E013A-81EA-515B-9D5C-08F66EE82962}"/>
              </a:ext>
            </a:extLst>
          </p:cNvPr>
          <p:cNvSpPr txBox="1"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6651625" y="1128713"/>
            <a:ext cx="900113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FC576F4-863F-4D20-8699-4EB7CDF4B4F9}" type="datetime'''''L''''a''y''''''o''u''''t'''''''' ''''I''''ssu''e''s''''''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Layout Issues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62" name="Google Shape;7;p1">
            <a:extLst>
              <a:ext uri="{FF2B5EF4-FFF2-40B4-BE49-F238E27FC236}">
                <a16:creationId xmlns:a16="http://schemas.microsoft.com/office/drawing/2014/main" id="{A7D63238-1C2E-557F-F82F-397A243AFC75}"/>
              </a:ext>
            </a:extLst>
          </p:cNvPr>
          <p:cNvSpPr txBox="1"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6651625" y="1339850"/>
            <a:ext cx="1300163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BC34D56E-674E-47D5-BED9-F07C3228BD98}" type="datetime'''''''No''''''''ise'''' Di''s''''''tur''b''''an''''ce''s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effectLst/>
                <a:latin typeface="Montserrat" panose="00000500000000000000" pitchFamily="2" charset="0"/>
                <a:ea typeface="+mn-ea"/>
                <a:cs typeface="+mn-cs"/>
                <a:sym typeface="Montserrat" panose="00000500000000000000" pitchFamily="2" charset="0"/>
              </a:rPr>
              <a:pPr>
                <a:spcBef>
                  <a:spcPct val="0"/>
                </a:spcBef>
                <a:spcAft>
                  <a:spcPct val="0"/>
                </a:spcAft>
              </a:pPr>
              <a:t>Noise Disturbances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61" name="Google Shape;7;p1">
            <a:extLst>
              <a:ext uri="{FF2B5EF4-FFF2-40B4-BE49-F238E27FC236}">
                <a16:creationId xmlns:a16="http://schemas.microsoft.com/office/drawing/2014/main" id="{26273522-0068-D4E7-D953-39408A37A98D}"/>
              </a:ext>
            </a:extLst>
          </p:cNvPr>
          <p:cNvSpPr txBox="1"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6651624" y="1550988"/>
            <a:ext cx="1169988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fld id="{3AB7AA18-A13D-409D-B9C6-64522A69EC1C}" type="datetime'''''''V''is''''ito''''''r D''''is''ru''p''tio''''''''''''n'''">
              <a:rPr lang="en-US" altLang="en-US" sz="1050" kern="1200" smtClean="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pPr>
                <a:spcBef>
                  <a:spcPct val="0"/>
                </a:spcBef>
                <a:spcAft>
                  <a:spcPct val="0"/>
                </a:spcAft>
              </a:pPr>
              <a:t>Visitor Disruption</a:t>
            </a:fld>
            <a:endParaRPr lang="en-US" sz="1050" kern="1200">
              <a:solidFill>
                <a:schemeClr val="accent3">
                  <a:lumMod val="50000"/>
                </a:schemeClr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graphicFrame>
        <p:nvGraphicFramePr>
          <p:cNvPr id="496" name="Table 495">
            <a:extLst>
              <a:ext uri="{FF2B5EF4-FFF2-40B4-BE49-F238E27FC236}">
                <a16:creationId xmlns:a16="http://schemas.microsoft.com/office/drawing/2014/main" id="{D45FE7B8-4F2B-5042-F6EE-0E358735B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47902"/>
              </p:ext>
            </p:extLst>
          </p:nvPr>
        </p:nvGraphicFramePr>
        <p:xfrm>
          <a:off x="205158" y="3862879"/>
          <a:ext cx="6040067" cy="603250"/>
        </p:xfrm>
        <a:graphic>
          <a:graphicData uri="http://schemas.openxmlformats.org/drawingml/2006/table">
            <a:tbl>
              <a:tblPr bandRow="1">
                <a:tableStyleId>{3C5361E7-DA70-4391-9E19-CDB0772468EE}</a:tableStyleId>
              </a:tblPr>
              <a:tblGrid>
                <a:gridCol w="1059617">
                  <a:extLst>
                    <a:ext uri="{9D8B030D-6E8A-4147-A177-3AD203B41FA5}">
                      <a16:colId xmlns:a16="http://schemas.microsoft.com/office/drawing/2014/main" val="3882740174"/>
                    </a:ext>
                  </a:extLst>
                </a:gridCol>
                <a:gridCol w="996090">
                  <a:extLst>
                    <a:ext uri="{9D8B030D-6E8A-4147-A177-3AD203B41FA5}">
                      <a16:colId xmlns:a16="http://schemas.microsoft.com/office/drawing/2014/main" val="3072588730"/>
                    </a:ext>
                  </a:extLst>
                </a:gridCol>
                <a:gridCol w="996090">
                  <a:extLst>
                    <a:ext uri="{9D8B030D-6E8A-4147-A177-3AD203B41FA5}">
                      <a16:colId xmlns:a16="http://schemas.microsoft.com/office/drawing/2014/main" val="3866432483"/>
                    </a:ext>
                  </a:extLst>
                </a:gridCol>
                <a:gridCol w="996090">
                  <a:extLst>
                    <a:ext uri="{9D8B030D-6E8A-4147-A177-3AD203B41FA5}">
                      <a16:colId xmlns:a16="http://schemas.microsoft.com/office/drawing/2014/main" val="1108587826"/>
                    </a:ext>
                  </a:extLst>
                </a:gridCol>
                <a:gridCol w="996090">
                  <a:extLst>
                    <a:ext uri="{9D8B030D-6E8A-4147-A177-3AD203B41FA5}">
                      <a16:colId xmlns:a16="http://schemas.microsoft.com/office/drawing/2014/main" val="3572989583"/>
                    </a:ext>
                  </a:extLst>
                </a:gridCol>
                <a:gridCol w="996090">
                  <a:extLst>
                    <a:ext uri="{9D8B030D-6E8A-4147-A177-3AD203B41FA5}">
                      <a16:colId xmlns:a16="http://schemas.microsoft.com/office/drawing/2014/main" val="1705097906"/>
                    </a:ext>
                  </a:extLst>
                </a:gridCol>
              </a:tblGrid>
              <a:tr h="60325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>
                          <a:latin typeface="Montserrat" panose="00000500000000000000" pitchFamily="2" charset="0"/>
                        </a:rPr>
                        <a:t>Productivity Quotient*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Montserrat" panose="00000500000000000000" pitchFamily="2" charset="0"/>
                        </a:rPr>
                        <a:t>3.6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Montserrat" panose="00000500000000000000" pitchFamily="2" charset="0"/>
                        </a:rPr>
                        <a:t>3.2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Montserrat" panose="00000500000000000000" pitchFamily="2" charset="0"/>
                        </a:rPr>
                        <a:t>1.9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Montserrat" panose="00000500000000000000" pitchFamily="2" charset="0"/>
                        </a:rPr>
                        <a:t>1.8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latin typeface="Montserrat" panose="00000500000000000000" pitchFamily="2" charset="0"/>
                        </a:rPr>
                        <a:t>0.6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325006"/>
                  </a:ext>
                </a:extLst>
              </a:tr>
            </a:tbl>
          </a:graphicData>
        </a:graphic>
      </p:graphicFrame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481CB334-95B1-F81A-9544-37D8C816B112}"/>
              </a:ext>
            </a:extLst>
          </p:cNvPr>
          <p:cNvCxnSpPr>
            <a:cxnSpLocks/>
          </p:cNvCxnSpPr>
          <p:nvPr/>
        </p:nvCxnSpPr>
        <p:spPr>
          <a:xfrm>
            <a:off x="1461644" y="4602740"/>
            <a:ext cx="456294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4" name="TextBox 503">
            <a:extLst>
              <a:ext uri="{FF2B5EF4-FFF2-40B4-BE49-F238E27FC236}">
                <a16:creationId xmlns:a16="http://schemas.microsoft.com/office/drawing/2014/main" id="{C3B1E9BC-17F9-53BB-FAE8-EBC70BE87523}"/>
              </a:ext>
            </a:extLst>
          </p:cNvPr>
          <p:cNvSpPr txBox="1"/>
          <p:nvPr/>
        </p:nvSpPr>
        <p:spPr>
          <a:xfrm>
            <a:off x="1336697" y="460744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More productive at home</a:t>
            </a:r>
          </a:p>
        </p:txBody>
      </p:sp>
      <p:cxnSp>
        <p:nvCxnSpPr>
          <p:cNvPr id="513" name="Straight Arrow Connector 512">
            <a:extLst>
              <a:ext uri="{FF2B5EF4-FFF2-40B4-BE49-F238E27FC236}">
                <a16:creationId xmlns:a16="http://schemas.microsoft.com/office/drawing/2014/main" id="{0B3F1AD9-72D1-1D22-CCEC-03EF21EBFFDA}"/>
              </a:ext>
            </a:extLst>
          </p:cNvPr>
          <p:cNvCxnSpPr>
            <a:cxnSpLocks/>
          </p:cNvCxnSpPr>
          <p:nvPr/>
        </p:nvCxnSpPr>
        <p:spPr>
          <a:xfrm>
            <a:off x="1352085" y="1074030"/>
            <a:ext cx="4562940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4" name="TextBox 513">
            <a:extLst>
              <a:ext uri="{FF2B5EF4-FFF2-40B4-BE49-F238E27FC236}">
                <a16:creationId xmlns:a16="http://schemas.microsoft.com/office/drawing/2014/main" id="{6A3767BB-B714-96AA-CF80-0641F96A8A1D}"/>
              </a:ext>
            </a:extLst>
          </p:cNvPr>
          <p:cNvSpPr txBox="1"/>
          <p:nvPr/>
        </p:nvSpPr>
        <p:spPr>
          <a:xfrm>
            <a:off x="1227138" y="78137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(Pre-Covid) More Time Lost Due to Distractions</a:t>
            </a: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2BCB94FF-40F3-F4A1-28BE-8C895F8CD7C5}"/>
              </a:ext>
            </a:extLst>
          </p:cNvPr>
          <p:cNvSpPr/>
          <p:nvPr/>
        </p:nvSpPr>
        <p:spPr>
          <a:xfrm>
            <a:off x="6358843" y="1948710"/>
            <a:ext cx="2662315" cy="13720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Distractions (Pre-Covid) cause employees to </a:t>
            </a:r>
            <a:r>
              <a:rPr lang="en-US" sz="11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stay home to be productive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10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Office goer might </a:t>
            </a:r>
            <a:r>
              <a:rPr lang="en-US" sz="1100" b="1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opt for home office option </a:t>
            </a:r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in the future to reduce distraction</a:t>
            </a:r>
          </a:p>
        </p:txBody>
      </p:sp>
      <p:sp>
        <p:nvSpPr>
          <p:cNvPr id="591" name="Google Shape;407;p34">
            <a:extLst>
              <a:ext uri="{FF2B5EF4-FFF2-40B4-BE49-F238E27FC236}">
                <a16:creationId xmlns:a16="http://schemas.microsoft.com/office/drawing/2014/main" id="{1B73DF99-DEE3-DB20-6C95-3F2D25EC29DD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781700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dirty="0">
                <a:solidFill>
                  <a:schemeClr val="accent2">
                    <a:lumMod val="10000"/>
                  </a:schemeClr>
                </a:solidFill>
              </a:rPr>
              <a:t>Distractions may cause employees to stay at home to stay productive. Can lead to huge number of lost hours</a:t>
            </a:r>
          </a:p>
        </p:txBody>
      </p:sp>
      <p:pic>
        <p:nvPicPr>
          <p:cNvPr id="594" name="Graphic 593" descr="Compass with solid fill">
            <a:extLst>
              <a:ext uri="{FF2B5EF4-FFF2-40B4-BE49-F238E27FC236}">
                <a16:creationId xmlns:a16="http://schemas.microsoft.com/office/drawing/2014/main" id="{0955368E-4163-7AF6-A6E9-EFEF00F81AE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43775" y="861331"/>
            <a:ext cx="349082" cy="349082"/>
          </a:xfrm>
          <a:prstGeom prst="rect">
            <a:avLst/>
          </a:prstGeom>
        </p:spPr>
      </p:pic>
      <p:pic>
        <p:nvPicPr>
          <p:cNvPr id="595" name="Graphic 594">
            <a:extLst>
              <a:ext uri="{FF2B5EF4-FFF2-40B4-BE49-F238E27FC236}">
                <a16:creationId xmlns:a16="http://schemas.microsoft.com/office/drawing/2014/main" id="{B405D72E-9212-6312-02A8-517AFC2EC1C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8378628" y="1175744"/>
            <a:ext cx="327322" cy="327322"/>
          </a:xfrm>
          <a:prstGeom prst="rect">
            <a:avLst/>
          </a:prstGeom>
        </p:spPr>
      </p:pic>
      <p:pic>
        <p:nvPicPr>
          <p:cNvPr id="596" name="Graphic 595">
            <a:extLst>
              <a:ext uri="{FF2B5EF4-FFF2-40B4-BE49-F238E27FC236}">
                <a16:creationId xmlns:a16="http://schemas.microsoft.com/office/drawing/2014/main" id="{3D429613-63C5-4BF5-1D6D-9965F71AB9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>
            <a:off x="8347886" y="1496736"/>
            <a:ext cx="349082" cy="34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7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928CF2B4-F500-146A-4FE9-9604C8F947B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68407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5" imgW="532" imgH="530" progId="TCLayout.ActiveDocument.1">
                  <p:embed/>
                </p:oleObj>
              </mc:Choice>
              <mc:Fallback>
                <p:oleObj name="think-cell Slide" r:id="rId15" imgW="532" imgH="530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28CF2B4-F500-146A-4FE9-9604C8F947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7" name="Rectangle 266">
            <a:extLst>
              <a:ext uri="{FF2B5EF4-FFF2-40B4-BE49-F238E27FC236}">
                <a16:creationId xmlns:a16="http://schemas.microsoft.com/office/drawing/2014/main" id="{EB8E91DC-1FE0-2599-D6A1-44E6E2AF6E4F}"/>
              </a:ext>
            </a:extLst>
          </p:cNvPr>
          <p:cNvSpPr/>
          <p:nvPr/>
        </p:nvSpPr>
        <p:spPr>
          <a:xfrm>
            <a:off x="5774657" y="937219"/>
            <a:ext cx="2832768" cy="38503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9C79A2-0CFE-34EB-F901-D7919273A91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8</a:t>
            </a:fld>
            <a:endParaRPr lang="en"/>
          </a:p>
        </p:txBody>
      </p:sp>
      <p:graphicFrame>
        <p:nvGraphicFramePr>
          <p:cNvPr id="291" name="Chart 290">
            <a:extLst>
              <a:ext uri="{FF2B5EF4-FFF2-40B4-BE49-F238E27FC236}">
                <a16:creationId xmlns:a16="http://schemas.microsoft.com/office/drawing/2014/main" id="{C6352C8B-7034-4CDE-9A0C-4A065A1D408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2585343"/>
              </p:ext>
            </p:extLst>
          </p:nvPr>
        </p:nvGraphicFramePr>
        <p:xfrm>
          <a:off x="996950" y="1001713"/>
          <a:ext cx="4267200" cy="3335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6B8DB2C6-EDCF-8F95-D984-1F12F4306018}"/>
              </a:ext>
            </a:extLst>
          </p:cNvPr>
          <p:cNvCxnSpPr/>
          <p:nvPr>
            <p:custDataLst>
              <p:tags r:id="rId3"/>
            </p:custDataLst>
          </p:nvPr>
        </p:nvCxnSpPr>
        <p:spPr bwMode="gray">
          <a:xfrm flipV="1">
            <a:off x="1828800" y="1049338"/>
            <a:ext cx="0" cy="76200"/>
          </a:xfrm>
          <a:prstGeom prst="line">
            <a:avLst/>
          </a:prstGeom>
          <a:ln w="12700" cap="flat" cmpd="sng" algn="ctr">
            <a:solidFill>
              <a:srgbClr val="73905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B34DFD15-4BCE-810F-AA43-823BDB360312}"/>
              </a:ext>
            </a:extLst>
          </p:cNvPr>
          <p:cNvCxnSpPr/>
          <p:nvPr>
            <p:custDataLst>
              <p:tags r:id="rId4"/>
            </p:custDataLst>
          </p:nvPr>
        </p:nvCxnSpPr>
        <p:spPr bwMode="gray">
          <a:xfrm>
            <a:off x="1828800" y="1049338"/>
            <a:ext cx="2979738" cy="0"/>
          </a:xfrm>
          <a:prstGeom prst="line">
            <a:avLst/>
          </a:prstGeom>
          <a:ln w="12700" cap="flat" cmpd="sng" algn="ctr">
            <a:solidFill>
              <a:srgbClr val="73905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A935329-BEDF-9079-630D-C0270BF4AFD2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>
            <a:off x="4808538" y="1049338"/>
            <a:ext cx="0" cy="1790700"/>
          </a:xfrm>
          <a:prstGeom prst="line">
            <a:avLst/>
          </a:prstGeom>
          <a:ln w="12700" cap="flat" cmpd="sng" algn="ctr">
            <a:solidFill>
              <a:srgbClr val="739052"/>
            </a:solidFill>
            <a:prstDash val="solid"/>
            <a:round/>
            <a:headEnd type="none" w="med" len="med"/>
            <a:tailEnd type="triangl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Google Shape;7;p1">
            <a:extLst>
              <a:ext uri="{FF2B5EF4-FFF2-40B4-BE49-F238E27FC236}">
                <a16:creationId xmlns:a16="http://schemas.microsoft.com/office/drawing/2014/main" id="{DD4B9580-CC68-976F-A15F-AC5D1254E762}"/>
              </a:ext>
            </a:extLst>
          </p:cNvPr>
          <p:cNvSpPr txBox="1"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2555876" y="4459288"/>
            <a:ext cx="15271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WFH Preference Rate</a:t>
            </a:r>
          </a:p>
        </p:txBody>
      </p:sp>
      <p:sp>
        <p:nvSpPr>
          <p:cNvPr id="201" name="Google Shape;7;p1">
            <a:extLst>
              <a:ext uri="{FF2B5EF4-FFF2-40B4-BE49-F238E27FC236}">
                <a16:creationId xmlns:a16="http://schemas.microsoft.com/office/drawing/2014/main" id="{E335257A-77D7-D3F3-4DAB-B9A2AD373095}"/>
              </a:ext>
            </a:extLst>
          </p:cNvPr>
          <p:cNvSpPr txBox="1"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625475" y="1749425"/>
            <a:ext cx="3365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vert270" wrap="non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Composite Work Location </a:t>
            </a: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3">
                    <a:lumMod val="50000"/>
                  </a:schemeClr>
                </a:solidFill>
                <a:latin typeface="Montserrat" panose="00000500000000000000" pitchFamily="2" charset="0"/>
              </a:rPr>
              <a:t>Preference Score*</a:t>
            </a:r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DC11A54F-1556-9A87-82CF-9549535A7D29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1614488" y="4156075"/>
            <a:ext cx="42862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295D9E97-9494-4FBA-8450-8A5825DF251B}" type="datetime'''''0''''''''''''''''''''-''''''''''2''0''%'''''''''''''">
              <a:rPr lang="en-US" altLang="en-US" sz="1050" kern="1200" smtClean="0">
                <a:solidFill>
                  <a:srgbClr val="739052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0-20%</a:t>
            </a:fld>
            <a:endParaRPr lang="en-US" sz="1050" kern="1200">
              <a:solidFill>
                <a:srgbClr val="739052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6" name="Google Shape;7;p1">
            <a:extLst>
              <a:ext uri="{FF2B5EF4-FFF2-40B4-BE49-F238E27FC236}">
                <a16:creationId xmlns:a16="http://schemas.microsoft.com/office/drawing/2014/main" id="{41AF7608-6415-F8FE-D97A-030291B3B588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2314575" y="4156075"/>
            <a:ext cx="51752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06299122-FBC0-4D50-9AC5-581D1E804E34}" type="datetime'''''''''''''''''2''''''''0''''''-''''4''''0%'''''''''''''">
              <a:rPr lang="en-US" altLang="en-US" sz="1050" kern="1200" smtClean="0">
                <a:solidFill>
                  <a:srgbClr val="739052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20-40%</a:t>
            </a:fld>
            <a:endParaRPr lang="en-US" sz="1050" kern="1200">
              <a:solidFill>
                <a:srgbClr val="739052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9" name="Google Shape;7;p1">
            <a:extLst>
              <a:ext uri="{FF2B5EF4-FFF2-40B4-BE49-F238E27FC236}">
                <a16:creationId xmlns:a16="http://schemas.microsoft.com/office/drawing/2014/main" id="{7CF98B85-DB2C-7878-DB5F-B7F001E11E52}"/>
              </a:ext>
            </a:extLst>
          </p:cNvPr>
          <p:cNvSpPr txBox="1"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059113" y="4156075"/>
            <a:ext cx="522288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05F8D814-13B9-44A5-85DF-9BC97032A5A9}" type="datetime'''''4''''''''''0''''''''''''''''''-''''6''''''''''0%'''''">
              <a:rPr lang="en-US" altLang="en-US" sz="1050" kern="1200" smtClean="0">
                <a:solidFill>
                  <a:srgbClr val="739052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40-60%</a:t>
            </a:fld>
            <a:endParaRPr lang="en-US" sz="1050" kern="1200">
              <a:solidFill>
                <a:srgbClr val="739052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2" name="Google Shape;7;p1">
            <a:extLst>
              <a:ext uri="{FF2B5EF4-FFF2-40B4-BE49-F238E27FC236}">
                <a16:creationId xmlns:a16="http://schemas.microsoft.com/office/drawing/2014/main" id="{F5804BF9-C80E-2BBE-8E3D-3845B6E9D63E}"/>
              </a:ext>
            </a:extLst>
          </p:cNvPr>
          <p:cNvSpPr txBox="1"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3805238" y="4156075"/>
            <a:ext cx="519113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7E93C797-01E4-4942-A1F6-90436627E690}" type="datetime'''''''''''''''6''''''''0-''''''''''''''''''''80''''''''''%'">
              <a:rPr lang="en-US" altLang="en-US" sz="1050" kern="1200" smtClean="0">
                <a:solidFill>
                  <a:srgbClr val="739052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60-80%</a:t>
            </a:fld>
            <a:endParaRPr lang="en-US" sz="1050" kern="1200">
              <a:solidFill>
                <a:srgbClr val="739052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35" name="Google Shape;7;p1">
            <a:extLst>
              <a:ext uri="{FF2B5EF4-FFF2-40B4-BE49-F238E27FC236}">
                <a16:creationId xmlns:a16="http://schemas.microsoft.com/office/drawing/2014/main" id="{A34FE28A-1267-225B-1CC3-775763336BAC}"/>
              </a:ext>
            </a:extLst>
          </p:cNvPr>
          <p:cNvSpPr txBox="1"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4521200" y="4156075"/>
            <a:ext cx="574675" cy="16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vert="horz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FD515C5-A209-4FB5-9612-36687EC9DF0F}" type="datetime'''''''''''''''''8''''''''''0''''''-''1''''''0''''''''''''0%'''">
              <a:rPr lang="en-US" altLang="en-US" sz="1050" kern="1200" smtClean="0">
                <a:solidFill>
                  <a:srgbClr val="739052"/>
                </a:solidFill>
                <a:latin typeface="Montserrat" panose="00000500000000000000" pitchFamily="2" charset="0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80-100%</a:t>
            </a:fld>
            <a:endParaRPr lang="en-US" sz="1050" kern="1200">
              <a:solidFill>
                <a:srgbClr val="739052"/>
              </a:solidFill>
              <a:latin typeface="Montserrat" panose="00000500000000000000" pitchFamily="2" charset="0"/>
              <a:ea typeface="+mn-ea"/>
              <a:cs typeface="+mn-cs"/>
              <a:sym typeface="Montserrat" panose="00000500000000000000" pitchFamily="2" charset="0"/>
            </a:endParaRPr>
          </a:p>
        </p:txBody>
      </p:sp>
      <p:sp>
        <p:nvSpPr>
          <p:cNvPr id="235" name="Google Shape;7;p1">
            <a:extLst>
              <a:ext uri="{FF2B5EF4-FFF2-40B4-BE49-F238E27FC236}">
                <a16:creationId xmlns:a16="http://schemas.microsoft.com/office/drawing/2014/main" id="{6F8039CF-3AA4-F448-6054-95513CE85557}"/>
              </a:ext>
            </a:extLst>
          </p:cNvPr>
          <p:cNvSpPr txBox="1"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3101975" y="898525"/>
            <a:ext cx="431800" cy="301625"/>
          </a:xfrm>
          <a:prstGeom prst="ellipse">
            <a:avLst/>
          </a:prstGeom>
          <a:solidFill>
            <a:schemeClr val="bg1"/>
          </a:solidFill>
          <a:ln w="9525" cmpd="sng" algn="ctr">
            <a:solidFill>
              <a:srgbClr val="739052"/>
            </a:solidFill>
          </a:ln>
          <a:effectLst/>
        </p:spPr>
        <p:txBody>
          <a:bodyPr spcFirstLastPara="1" vert="horz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D73FA7C-9F2F-4165-BFDA-F190C49793F1}" type="datetime'''''''''''''''''-''''''''2''''.''''''4'''">
              <a:rPr lang="en-US" altLang="en-US" b="1" kern="1200" smtClean="0">
                <a:solidFill>
                  <a:srgbClr val="739052"/>
                </a:solidFill>
                <a:effectLst/>
                <a:latin typeface="+mn-lt"/>
                <a:ea typeface="+mn-ea"/>
                <a:cs typeface="+mn-cs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-2.4</a:t>
            </a:fld>
            <a:endParaRPr lang="en-US" b="1" kern="1200">
              <a:solidFill>
                <a:srgbClr val="73905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0461928-67F9-7518-9313-CD20132BEE51}"/>
              </a:ext>
            </a:extLst>
          </p:cNvPr>
          <p:cNvSpPr txBox="1"/>
          <p:nvPr/>
        </p:nvSpPr>
        <p:spPr>
          <a:xfrm>
            <a:off x="0" y="4881890"/>
            <a:ext cx="4709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Montserrat" panose="00000500000000000000" pitchFamily="2" charset="0"/>
              </a:rPr>
              <a:t>*Average of 11 Post Covid Impact Shift Metrics (A-K); 0 = Home Preferred,  5 = Office Preferred. Used as a Proxy to handle missing values in WFH Pref Rate Metric</a:t>
            </a:r>
          </a:p>
        </p:txBody>
      </p:sp>
      <p:pic>
        <p:nvPicPr>
          <p:cNvPr id="222" name="Graphic 221" descr="Work from home house with solid fill">
            <a:extLst>
              <a:ext uri="{FF2B5EF4-FFF2-40B4-BE49-F238E27FC236}">
                <a16:creationId xmlns:a16="http://schemas.microsoft.com/office/drawing/2014/main" id="{2D8B3642-2748-CAE5-0B2E-839BAEB78D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4838" y="4159286"/>
            <a:ext cx="344906" cy="344906"/>
          </a:xfrm>
          <a:prstGeom prst="rect">
            <a:avLst/>
          </a:prstGeom>
        </p:spPr>
      </p:pic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A46B3A67-6745-EBCB-9279-C141359DB27F}"/>
              </a:ext>
            </a:extLst>
          </p:cNvPr>
          <p:cNvCxnSpPr>
            <a:cxnSpLocks/>
          </p:cNvCxnSpPr>
          <p:nvPr/>
        </p:nvCxnSpPr>
        <p:spPr>
          <a:xfrm flipV="1">
            <a:off x="1047291" y="1180211"/>
            <a:ext cx="0" cy="2927358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4" name="Graphic 223" descr="Building with solid fill">
            <a:extLst>
              <a:ext uri="{FF2B5EF4-FFF2-40B4-BE49-F238E27FC236}">
                <a16:creationId xmlns:a16="http://schemas.microsoft.com/office/drawing/2014/main" id="{AC17AD19-9803-6308-F9B4-AC799A2026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4838" y="835305"/>
            <a:ext cx="344906" cy="344906"/>
          </a:xfrm>
          <a:prstGeom prst="rect">
            <a:avLst/>
          </a:prstGeom>
        </p:spPr>
      </p:pic>
      <p:pic>
        <p:nvPicPr>
          <p:cNvPr id="232" name="Graphic 231" descr="Spinning Plates with solid fill">
            <a:extLst>
              <a:ext uri="{FF2B5EF4-FFF2-40B4-BE49-F238E27FC236}">
                <a16:creationId xmlns:a16="http://schemas.microsoft.com/office/drawing/2014/main" id="{70FE5B58-7234-B926-3209-539B7F8C45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44285" y="1598039"/>
            <a:ext cx="693295" cy="693295"/>
          </a:xfrm>
          <a:prstGeom prst="rect">
            <a:avLst/>
          </a:prstGeom>
        </p:spPr>
      </p:pic>
      <p:pic>
        <p:nvPicPr>
          <p:cNvPr id="239" name="Graphic 238" descr="Meeting with solid fill">
            <a:extLst>
              <a:ext uri="{FF2B5EF4-FFF2-40B4-BE49-F238E27FC236}">
                <a16:creationId xmlns:a16="http://schemas.microsoft.com/office/drawing/2014/main" id="{0A394E9A-BC35-A3D7-A3E0-36378616E1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41941" y="1598039"/>
            <a:ext cx="693295" cy="693295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9B0567DD-F00B-8502-3386-3B1D757F242F}"/>
              </a:ext>
            </a:extLst>
          </p:cNvPr>
          <p:cNvSpPr txBox="1"/>
          <p:nvPr/>
        </p:nvSpPr>
        <p:spPr>
          <a:xfrm>
            <a:off x="5437309" y="978399"/>
            <a:ext cx="19352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Montserrat" panose="00000500000000000000" pitchFamily="2" charset="0"/>
              </a:rPr>
              <a:t>Ability to </a:t>
            </a:r>
          </a:p>
          <a:p>
            <a:pPr algn="ctr"/>
            <a:r>
              <a:rPr lang="en-US" sz="1100">
                <a:latin typeface="Montserrat" panose="00000500000000000000" pitchFamily="2" charset="0"/>
              </a:rPr>
              <a:t>Be Individually Productive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85B5BA16-18BF-31F6-B8A8-B75AE3DE4335}"/>
              </a:ext>
            </a:extLst>
          </p:cNvPr>
          <p:cNvSpPr txBox="1"/>
          <p:nvPr/>
        </p:nvSpPr>
        <p:spPr>
          <a:xfrm>
            <a:off x="6920953" y="1143329"/>
            <a:ext cx="1935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Montserrat" panose="00000500000000000000" pitchFamily="2" charset="0"/>
              </a:rPr>
              <a:t>Ability to </a:t>
            </a:r>
          </a:p>
          <a:p>
            <a:pPr algn="ctr"/>
            <a:r>
              <a:rPr lang="en-US" sz="1100">
                <a:latin typeface="Montserrat" panose="00000500000000000000" pitchFamily="2" charset="0"/>
              </a:rPr>
              <a:t>Collab Effectively</a:t>
            </a: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73C38FEC-9686-A5CF-1670-FCE0AA22F518}"/>
              </a:ext>
            </a:extLst>
          </p:cNvPr>
          <p:cNvGrpSpPr/>
          <p:nvPr/>
        </p:nvGrpSpPr>
        <p:grpSpPr>
          <a:xfrm>
            <a:off x="6313848" y="2291334"/>
            <a:ext cx="1651822" cy="1324748"/>
            <a:chOff x="6313848" y="2291334"/>
            <a:chExt cx="1651822" cy="1324748"/>
          </a:xfrm>
        </p:grpSpPr>
        <p:sp>
          <p:nvSpPr>
            <p:cNvPr id="244" name="Arrow: Down 243">
              <a:extLst>
                <a:ext uri="{FF2B5EF4-FFF2-40B4-BE49-F238E27FC236}">
                  <a16:creationId xmlns:a16="http://schemas.microsoft.com/office/drawing/2014/main" id="{DBCF8AE4-EC75-BEDA-05F9-61BC9E4897CE}"/>
                </a:ext>
              </a:extLst>
            </p:cNvPr>
            <p:cNvSpPr/>
            <p:nvPr/>
          </p:nvSpPr>
          <p:spPr>
            <a:xfrm>
              <a:off x="6989221" y="2922787"/>
              <a:ext cx="285321" cy="693295"/>
            </a:xfrm>
            <a:prstGeom prst="downArrow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8DD3408F-A7EA-7B6B-9347-B6F510764491}"/>
                </a:ext>
              </a:extLst>
            </p:cNvPr>
            <p:cNvSpPr/>
            <p:nvPr/>
          </p:nvSpPr>
          <p:spPr>
            <a:xfrm>
              <a:off x="6313848" y="2297242"/>
              <a:ext cx="154166" cy="69329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242AEFF5-440B-D769-590D-BEC29A2B4786}"/>
                </a:ext>
              </a:extLst>
            </p:cNvPr>
            <p:cNvSpPr/>
            <p:nvPr/>
          </p:nvSpPr>
          <p:spPr>
            <a:xfrm>
              <a:off x="7811504" y="2291334"/>
              <a:ext cx="154166" cy="69329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47F941B-E91F-AC28-E5EE-B89969F540CA}"/>
                </a:ext>
              </a:extLst>
            </p:cNvPr>
            <p:cNvSpPr/>
            <p:nvPr/>
          </p:nvSpPr>
          <p:spPr>
            <a:xfrm rot="5400000">
              <a:off x="7062676" y="2096876"/>
              <a:ext cx="154166" cy="165182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0" name="TextBox 249">
            <a:extLst>
              <a:ext uri="{FF2B5EF4-FFF2-40B4-BE49-F238E27FC236}">
                <a16:creationId xmlns:a16="http://schemas.microsoft.com/office/drawing/2014/main" id="{E602A923-99B3-643C-05FF-A77168AF2C4E}"/>
              </a:ext>
            </a:extLst>
          </p:cNvPr>
          <p:cNvSpPr txBox="1"/>
          <p:nvPr/>
        </p:nvSpPr>
        <p:spPr>
          <a:xfrm>
            <a:off x="6161440" y="2417479"/>
            <a:ext cx="1935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Montserrat" panose="00000500000000000000" pitchFamily="2" charset="0"/>
              </a:rPr>
              <a:t>Strongly</a:t>
            </a:r>
          </a:p>
          <a:p>
            <a:pPr algn="ctr"/>
            <a:r>
              <a:rPr lang="en-US" sz="1100">
                <a:latin typeface="Montserrat" panose="00000500000000000000" pitchFamily="2" charset="0"/>
              </a:rPr>
              <a:t>Influence</a:t>
            </a:r>
          </a:p>
        </p:txBody>
      </p:sp>
      <p:pic>
        <p:nvPicPr>
          <p:cNvPr id="251" name="Graphic 250" descr="Building with solid fill">
            <a:extLst>
              <a:ext uri="{FF2B5EF4-FFF2-40B4-BE49-F238E27FC236}">
                <a16:creationId xmlns:a16="http://schemas.microsoft.com/office/drawing/2014/main" id="{D07FC1BB-41BC-F27C-78C2-9D8F2206095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76046" y="3687282"/>
            <a:ext cx="477819" cy="477819"/>
          </a:xfrm>
          <a:prstGeom prst="rect">
            <a:avLst/>
          </a:prstGeom>
        </p:spPr>
      </p:pic>
      <p:pic>
        <p:nvPicPr>
          <p:cNvPr id="265" name="Graphic 264" descr="Work from home house with solid fill">
            <a:extLst>
              <a:ext uri="{FF2B5EF4-FFF2-40B4-BE49-F238E27FC236}">
                <a16:creationId xmlns:a16="http://schemas.microsoft.com/office/drawing/2014/main" id="{61D40B39-D075-DE36-466D-085E83ADE5A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274542" y="3682539"/>
            <a:ext cx="482562" cy="482562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DE23FAE1-C41C-0193-0030-DDEB1B18B80F}"/>
              </a:ext>
            </a:extLst>
          </p:cNvPr>
          <p:cNvSpPr txBox="1"/>
          <p:nvPr/>
        </p:nvSpPr>
        <p:spPr>
          <a:xfrm>
            <a:off x="6172124" y="4167080"/>
            <a:ext cx="19352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latin typeface="Montserrat" panose="00000500000000000000" pitchFamily="2" charset="0"/>
              </a:rPr>
              <a:t>Location Employee Want to Work in</a:t>
            </a:r>
          </a:p>
        </p:txBody>
      </p:sp>
      <p:sp>
        <p:nvSpPr>
          <p:cNvPr id="268" name="Google Shape;407;p34">
            <a:extLst>
              <a:ext uri="{FF2B5EF4-FFF2-40B4-BE49-F238E27FC236}">
                <a16:creationId xmlns:a16="http://schemas.microsoft.com/office/drawing/2014/main" id="{115AA14D-66D0-F0BB-769D-68D4D4B5C646}"/>
              </a:ext>
            </a:extLst>
          </p:cNvPr>
          <p:cNvSpPr txBox="1">
            <a:spLocks/>
          </p:cNvSpPr>
          <p:nvPr/>
        </p:nvSpPr>
        <p:spPr>
          <a:xfrm>
            <a:off x="690757" y="36566"/>
            <a:ext cx="7916667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 dirty="0">
                <a:solidFill>
                  <a:schemeClr val="accent2">
                    <a:lumMod val="10000"/>
                  </a:schemeClr>
                </a:solidFill>
              </a:rPr>
              <a:t>“Composite Work Location Preference” score highly correlated to WFH Preference Rate</a:t>
            </a:r>
          </a:p>
        </p:txBody>
      </p:sp>
    </p:spTree>
    <p:extLst>
      <p:ext uri="{BB962C8B-B14F-4D97-AF65-F5344CB8AC3E}">
        <p14:creationId xmlns:p14="http://schemas.microsoft.com/office/powerpoint/2010/main" val="50284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BA824-CE4F-41D0-7FCC-BEFA38395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ED1CC-2DFC-385A-5325-D716F6EFDA9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9</a:t>
            </a:fld>
            <a:endParaRPr lang="en"/>
          </a:p>
        </p:txBody>
      </p:sp>
      <p:sp>
        <p:nvSpPr>
          <p:cNvPr id="3" name="Google Shape;407;p34">
            <a:extLst>
              <a:ext uri="{FF2B5EF4-FFF2-40B4-BE49-F238E27FC236}">
                <a16:creationId xmlns:a16="http://schemas.microsoft.com/office/drawing/2014/main" id="{5EDB9B72-3FAE-2FC8-2F2C-AA6A3A1794DC}"/>
              </a:ext>
            </a:extLst>
          </p:cNvPr>
          <p:cNvSpPr txBox="1">
            <a:spLocks/>
          </p:cNvSpPr>
          <p:nvPr/>
        </p:nvSpPr>
        <p:spPr>
          <a:xfrm>
            <a:off x="690758" y="36566"/>
            <a:ext cx="7781700" cy="64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700">
                <a:solidFill>
                  <a:schemeClr val="accent2">
                    <a:lumMod val="10000"/>
                  </a:schemeClr>
                </a:solidFill>
              </a:rPr>
              <a:t>Preferred Workplace based on Culture Quotient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A184267-8AB3-105C-92EE-0AB50ED2D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001960"/>
              </p:ext>
            </p:extLst>
          </p:nvPr>
        </p:nvGraphicFramePr>
        <p:xfrm>
          <a:off x="631902" y="791586"/>
          <a:ext cx="3949706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C9ED9F9-088D-E346-36F8-1E128AF16E1D}"/>
              </a:ext>
            </a:extLst>
          </p:cNvPr>
          <p:cNvSpPr txBox="1"/>
          <p:nvPr/>
        </p:nvSpPr>
        <p:spPr>
          <a:xfrm>
            <a:off x="0" y="4881890"/>
            <a:ext cx="47093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latin typeface="Montserrat" panose="00000500000000000000" pitchFamily="2" charset="0"/>
              </a:rPr>
              <a:t>*Average of DECSN factors  H, K, L &amp; Q; 0 = Unimportant, 5 = Important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E0303AE-E645-5A10-4DCC-6FD9E9A64B82}"/>
              </a:ext>
            </a:extLst>
          </p:cNvPr>
          <p:cNvSpPr/>
          <p:nvPr/>
        </p:nvSpPr>
        <p:spPr>
          <a:xfrm rot="5400000">
            <a:off x="6224471" y="-448680"/>
            <a:ext cx="1207583" cy="4040884"/>
          </a:xfrm>
          <a:prstGeom prst="wedgeRoundRectCallout">
            <a:avLst>
              <a:gd name="adj1" fmla="val 39219"/>
              <a:gd name="adj2" fmla="val 62203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6F1C3C-3E01-B6AF-DE62-C726F5FB58F6}"/>
              </a:ext>
            </a:extLst>
          </p:cNvPr>
          <p:cNvSpPr txBox="1"/>
          <p:nvPr/>
        </p:nvSpPr>
        <p:spPr>
          <a:xfrm>
            <a:off x="5055218" y="1094708"/>
            <a:ext cx="354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anose="00000500000000000000" pitchFamily="2" charset="0"/>
              </a:rPr>
              <a:t>Socially active employees prefer office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Montserrat" panose="00000500000000000000" pitchFamily="2" charset="0"/>
              </a:rPr>
              <a:t>WFH employees tend to be more averse to social events</a:t>
            </a:r>
          </a:p>
        </p:txBody>
      </p:sp>
      <p:pic>
        <p:nvPicPr>
          <p:cNvPr id="13" name="Graphic 12" descr="Steering Wheel with solid fill">
            <a:extLst>
              <a:ext uri="{FF2B5EF4-FFF2-40B4-BE49-F238E27FC236}">
                <a16:creationId xmlns:a16="http://schemas.microsoft.com/office/drawing/2014/main" id="{69EBAA26-0143-141E-9D70-4CC82A6C9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1718" y="2353189"/>
            <a:ext cx="693020" cy="693020"/>
          </a:xfrm>
          <a:prstGeom prst="rect">
            <a:avLst/>
          </a:prstGeom>
        </p:spPr>
      </p:pic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9898A3B2-91CD-7BB7-9F49-503777B6ED43}"/>
              </a:ext>
            </a:extLst>
          </p:cNvPr>
          <p:cNvSpPr/>
          <p:nvPr/>
        </p:nvSpPr>
        <p:spPr>
          <a:xfrm>
            <a:off x="6124904" y="2501600"/>
            <a:ext cx="1485496" cy="396197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accent2">
                    <a:lumMod val="10000"/>
                  </a:schemeClr>
                </a:solidFill>
              </a:rPr>
              <a:t>Highly Correlated</a:t>
            </a:r>
          </a:p>
        </p:txBody>
      </p:sp>
      <p:pic>
        <p:nvPicPr>
          <p:cNvPr id="17" name="Graphic 16" descr="Cheers with solid fill">
            <a:extLst>
              <a:ext uri="{FF2B5EF4-FFF2-40B4-BE49-F238E27FC236}">
                <a16:creationId xmlns:a16="http://schemas.microsoft.com/office/drawing/2014/main" id="{739BB843-1224-EC2E-E70A-349B930B40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0318" y="2353189"/>
            <a:ext cx="693021" cy="6930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1856FD-2D87-5FA9-E979-8066067D4B02}"/>
              </a:ext>
            </a:extLst>
          </p:cNvPr>
          <p:cNvSpPr txBox="1"/>
          <p:nvPr/>
        </p:nvSpPr>
        <p:spPr>
          <a:xfrm>
            <a:off x="4886647" y="3046209"/>
            <a:ext cx="40408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>
                <a:latin typeface="Montserrat" panose="00000500000000000000" pitchFamily="2" charset="0"/>
              </a:rPr>
              <a:t>Leadership</a:t>
            </a:r>
            <a:r>
              <a:rPr lang="en-US" sz="1300">
                <a:latin typeface="Montserrat" panose="00000500000000000000" pitchFamily="2" charset="0"/>
              </a:rPr>
              <a:t> positively influences Org Culture</a:t>
            </a:r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77E7240A-7B82-79F2-9082-95CF8783A3A0}"/>
              </a:ext>
            </a:extLst>
          </p:cNvPr>
          <p:cNvSpPr/>
          <p:nvPr/>
        </p:nvSpPr>
        <p:spPr>
          <a:xfrm>
            <a:off x="6483883" y="3596133"/>
            <a:ext cx="2116319" cy="1279787"/>
          </a:xfrm>
          <a:prstGeom prst="borderCallout2">
            <a:avLst>
              <a:gd name="adj1" fmla="val 55348"/>
              <a:gd name="adj2" fmla="val -389"/>
              <a:gd name="adj3" fmla="val 54116"/>
              <a:gd name="adj4" fmla="val -32390"/>
              <a:gd name="adj5" fmla="val -19932"/>
              <a:gd name="adj6" fmla="val -4582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Opportunity to involve remote workers in cultural initiatives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>
              <a:solidFill>
                <a:schemeClr val="bg2">
                  <a:lumMod val="50000"/>
                </a:schemeClr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2">
                    <a:lumMod val="50000"/>
                  </a:schemeClr>
                </a:solidFill>
                <a:latin typeface="Montserrat" panose="00000500000000000000" pitchFamily="2" charset="0"/>
              </a:rPr>
              <a:t>Unite employees with a sense of belongings</a:t>
            </a:r>
          </a:p>
        </p:txBody>
      </p:sp>
    </p:spTree>
    <p:extLst>
      <p:ext uri="{BB962C8B-B14F-4D97-AF65-F5344CB8AC3E}">
        <p14:creationId xmlns:p14="http://schemas.microsoft.com/office/powerpoint/2010/main" val="11238058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290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d.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3&quot;&gt;&lt;elem m_fUsage=&quot;6.51321559900000046639E+00&quot;&gt;&lt;m_msothmcolidx val=&quot;0&quot;/&gt;&lt;m_rgb r=&quot;73&quot; g=&quot;90&quot; b=&quot;52&quot;/&gt;&lt;/elem&gt;&lt;elem m_fUsage=&quot;1.63376421214815947813E+00&quot;&gt;&lt;m_msothmcolidx val=&quot;0&quot;/&gt;&lt;m_rgb r=&quot;B9&quot; g=&quot;00&quot; b=&quot;4B&quot;/&gt;&lt;/elem&gt;&lt;elem m_fUsage=&quot;1.85302018885184188735E-01&quot;&gt;&lt;m_msothmcolidx val=&quot;0&quot;/&gt;&lt;m_rgb r=&quot;66&quot; g=&quot;66&quot; b=&quot;66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yPOnlaQ_EaVzazP8ieb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1rY5wuwmnX67qmQwcA.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QHGUoxEg2nr5QHh27Nw.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7isgxc3g7_cJsCyGab0u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UHe3Fg3bIaaE.TFyWv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kJBFxbB.MVQjAnbDKT7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66r.sPUw32Gnh4yh2uEi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UDJ8jRztI4ShlcroSKCVA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VhEARthFRcbkSDp__tN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RjSmWxVqik02mYE9vV1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DSeaNhCiGKdUpMkZuX_n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W6HYNHI6n6mzgetTNQV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Y2JUTL42efXGpmQJw.gM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BBg6rbYUWRo54eQq5U.I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pfaqdW8QuenqLeGUwS54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HwUIwn1GOOyFXjC6uUfT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ssNUZ2vKtNkkiwECJhgJ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a8IABkrucqqxQUbFd9Y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Enu9BaLJWQC6GJtPirym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nyPOnlaQ_EaVzazP8ieb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gcNeXebFMg3nXWMB9Kz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ipQZgvQ5_clTBYxObrJU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Bjl24p_nIitDyCjTZbZo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P2qAJAvZ3G_bFuH.EGQ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hzGZMBgXohOki7YRzLp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7isgxc3g7_cJsCyGab0u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UHe3Fg3bIaaE.TFyWvn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XkJBFxbB.MVQjAnbDKT7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Vmft9bicQLCrMu92nAoX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ODfbWp2N3MrpRQ2CF_g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GEKa6QDbThmJeK50ycLp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z7t3UmvOKExqmAHRs1_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S2yKcVzzjvBsrXLurvi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je5fti9RA0qm.Ne8bdy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vfU3q5jbCPAB2lcwbVl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00gEVoMuuXT242uXwor4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aBRrA1KpPxAhuiFhU1Y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uS62rOb1ORUAc0eN2WrC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_CGrvui9HlbVuGilAr5h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bSqoDWWq9sbJzZxbXPW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kzdENEnyC28Fz8fo07M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5tAaYalJWjPcaXZS3X6Y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vxtDaVJR1U21Oq5QBWOg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4TERXQhlIBPHSZWupY96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9L9BVkRVTcYloSm48rhY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crT7wm0q4g8io22XDt.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EHOpLDXzibGPq1NKQcwL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cuTXyupzUtcrt3JR1mv9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lhXDJ6b7yK_XYXjhTKuT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.EO4goGwcRCh4RKtnWhw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pBLrYQ4NkNvVCt9PIduc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78A35"/>
      </a:dk1>
      <a:lt1>
        <a:srgbClr val="FFFFFF"/>
      </a:lt1>
      <a:dk2>
        <a:srgbClr val="666666"/>
      </a:dk2>
      <a:lt2>
        <a:srgbClr val="48B156"/>
      </a:lt2>
      <a:accent1>
        <a:srgbClr val="81DF85"/>
      </a:accent1>
      <a:accent2>
        <a:srgbClr val="C3FBC7"/>
      </a:accent2>
      <a:accent3>
        <a:srgbClr val="B2D190"/>
      </a:accent3>
      <a:accent4>
        <a:srgbClr val="C2DDAF"/>
      </a:accent4>
      <a:accent5>
        <a:srgbClr val="F8C4DA"/>
      </a:accent5>
      <a:accent6>
        <a:srgbClr val="FF72AB"/>
      </a:accent6>
      <a:hlink>
        <a:srgbClr val="278A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2639</Words>
  <Application>Microsoft Macintosh PowerPoint</Application>
  <PresentationFormat>On-screen Show (16:9)</PresentationFormat>
  <Paragraphs>596</Paragraphs>
  <Slides>40</Slides>
  <Notes>27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Calibri Light</vt:lpstr>
      <vt:lpstr>Arial</vt:lpstr>
      <vt:lpstr>Alata</vt:lpstr>
      <vt:lpstr>Söhne</vt:lpstr>
      <vt:lpstr>Lato</vt:lpstr>
      <vt:lpstr>Calibri</vt:lpstr>
      <vt:lpstr>Roboto Condensed Light</vt:lpstr>
      <vt:lpstr>Montserrat</vt:lpstr>
      <vt:lpstr>Anaheim</vt:lpstr>
      <vt:lpstr>Healthcare Center Website by Slidesgo</vt:lpstr>
      <vt:lpstr>3_Custom Design</vt:lpstr>
      <vt:lpstr>2_Custom Design</vt:lpstr>
      <vt:lpstr>1_Custom Design</vt:lpstr>
      <vt:lpstr>Custom Design</vt:lpstr>
      <vt:lpstr>think-cell Slide</vt:lpstr>
      <vt:lpstr>Wharton PLASTARC People Analytics  Case Competition</vt:lpstr>
      <vt:lpstr>PowerPoint Presentation</vt:lpstr>
      <vt:lpstr>Executive Summary</vt:lpstr>
      <vt:lpstr>PowerPoint Presentation</vt:lpstr>
      <vt:lpstr>Analysis on Work  Productivity and Preference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</vt:lpstr>
      <vt:lpstr>PowerPoint Presentation</vt:lpstr>
      <vt:lpstr>Segmentation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Questions?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CENTER WEBSITE</dc:title>
  <dc:creator>Frankle Muchahary</dc:creator>
  <cp:lastModifiedBy>Shreyan Datta Chakraborty</cp:lastModifiedBy>
  <cp:revision>3</cp:revision>
  <dcterms:modified xsi:type="dcterms:W3CDTF">2024-02-22T04:54:41Z</dcterms:modified>
</cp:coreProperties>
</file>